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</p:sldIdLst>
  <p:sldSz cy="5143500" cx="9144000"/>
  <p:notesSz cx="6858000" cy="9144000"/>
  <p:embeddedFontLst>
    <p:embeddedFont>
      <p:font typeface="Raleway"/>
      <p:regular r:id="rId30"/>
      <p:bold r:id="rId31"/>
      <p:italic r:id="rId32"/>
      <p:boldItalic r:id="rId33"/>
    </p:embeddedFont>
    <p:embeddedFont>
      <p:font typeface="Lato"/>
      <p:regular r:id="rId34"/>
      <p:bold r:id="rId35"/>
      <p:italic r:id="rId36"/>
      <p:boldItalic r:id="rId3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font" Target="fonts/Raleway-bold.fntdata"/><Relationship Id="rId30" Type="http://schemas.openxmlformats.org/officeDocument/2006/relationships/font" Target="fonts/Raleway-regular.fntdata"/><Relationship Id="rId11" Type="http://schemas.openxmlformats.org/officeDocument/2006/relationships/slide" Target="slides/slide7.xml"/><Relationship Id="rId33" Type="http://schemas.openxmlformats.org/officeDocument/2006/relationships/font" Target="fonts/Raleway-boldItalic.fntdata"/><Relationship Id="rId10" Type="http://schemas.openxmlformats.org/officeDocument/2006/relationships/slide" Target="slides/slide6.xml"/><Relationship Id="rId32" Type="http://schemas.openxmlformats.org/officeDocument/2006/relationships/font" Target="fonts/Raleway-italic.fntdata"/><Relationship Id="rId13" Type="http://schemas.openxmlformats.org/officeDocument/2006/relationships/slide" Target="slides/slide9.xml"/><Relationship Id="rId35" Type="http://schemas.openxmlformats.org/officeDocument/2006/relationships/font" Target="fonts/Lato-bold.fntdata"/><Relationship Id="rId12" Type="http://schemas.openxmlformats.org/officeDocument/2006/relationships/slide" Target="slides/slide8.xml"/><Relationship Id="rId34" Type="http://schemas.openxmlformats.org/officeDocument/2006/relationships/font" Target="fonts/Lato-regular.fntdata"/><Relationship Id="rId15" Type="http://schemas.openxmlformats.org/officeDocument/2006/relationships/slide" Target="slides/slide11.xml"/><Relationship Id="rId37" Type="http://schemas.openxmlformats.org/officeDocument/2006/relationships/font" Target="fonts/Lato-boldItalic.fntdata"/><Relationship Id="rId14" Type="http://schemas.openxmlformats.org/officeDocument/2006/relationships/slide" Target="slides/slide10.xml"/><Relationship Id="rId36" Type="http://schemas.openxmlformats.org/officeDocument/2006/relationships/font" Target="fonts/Lato-italic.fntdata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Shape 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Shape 10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Shape 10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98450" lvl="0" marL="457200" rtl="0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pt-BR"/>
              <a:t>Escrita aproximadamente no mesmo período que 1º a Timóteo.</a:t>
            </a:r>
            <a:endParaRPr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298450" lvl="0" marL="457200" rtl="0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pt-BR"/>
              <a:t>Aspectos da cultura cretense (está cretando)</a:t>
            </a:r>
            <a:endParaRPr/>
          </a:p>
          <a:p>
            <a:pPr indent="-298450" lvl="1" marL="914400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pt-BR"/>
              <a:t>Homens viviam no mar e tinham muitas “histórias de pescador”</a:t>
            </a:r>
            <a:endParaRPr/>
          </a:p>
          <a:p>
            <a:pPr indent="-298450" lvl="1" marL="914400" rtl="0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pt-BR"/>
              <a:t>Associada com o comportamento de Zeus (montanha na ilha)</a:t>
            </a:r>
            <a:endParaRPr/>
          </a:p>
          <a:p>
            <a:pPr indent="0" lvl="0" marL="45720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298450" lvl="0" marL="457200" rtl="0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pt-BR"/>
              <a:t>Tito esteve com Paulo no concílio de Jerusalém.</a:t>
            </a:r>
            <a:endParaRPr/>
          </a:p>
          <a:p>
            <a:pPr indent="-298450" lvl="0" marL="457200" rtl="0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pt-BR"/>
              <a:t>Tito leva a carta de 2º Coríntios, a igreja teve problemas com Paulo.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Shape 11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Shape 12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Shape 13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Shape 15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Shape 15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98450" lvl="0" marL="457200" rtl="0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pt-BR"/>
              <a:t>Esposas, sejam “amigas” de seus maridos</a:t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Shape 16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Shape 16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Shape 17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Shape 18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98450" lvl="0" marL="457200" rtl="0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pt-BR"/>
              <a:t>Cristianismo não se conforma, mas reforma.</a:t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Shape 1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98450" lvl="0" marL="457200" rtl="0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pt-BR"/>
              <a:t>As referências a boas obras de Timóteo e Tito são  50% do total da bíblia.</a:t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hape 19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Shape 19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Shape 20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Shape 21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pt-BR"/>
              <a:t>Baseado em Jordan Petersen</a:t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Shape 21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98450" lvl="0" marL="457200" rtl="0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pt-BR"/>
              <a:t>Baseado em Jordan Petersen</a:t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Shape 22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98450" lvl="0" marL="457200" rtl="0"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pt-BR"/>
              <a:t>Baseado em Jordan Petersen</a:t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Shape 22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Shape 23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Shape 23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Shape 24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lt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" name="Shape 11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Shape 1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Shape 1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" name="Shape 14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6" name="Shape 1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Shape 18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9" name="Shape 1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Shape 20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Shape 21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5" name="Shape 2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Shape 2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Shape 2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8" name="Shape 2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0" name="Shape 3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3" name="Shape 3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4" name="Shape 3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Shape 3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6" name="Shape 36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" type="body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8" name="Shape 38"/>
          <p:cNvSpPr txBox="1"/>
          <p:nvPr>
            <p:ph idx="2" type="body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9" name="Shape 3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2" name="Shape 4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3" name="Shape 4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Shape 4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" name="Shape 45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6" name="Shape 4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9" name="Shape 4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0" name="Shape 50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" name="Shape 5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" name="Shape 52"/>
          <p:cNvSpPr txBox="1"/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3" name="Shape 53"/>
          <p:cNvSpPr txBox="1"/>
          <p:nvPr>
            <p:ph idx="1" type="body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4" name="Shape 54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3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Shape 56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Shape 5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" name="Shape 5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9" name="Shape 59"/>
          <p:cNvSpPr txBox="1"/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0" name="Shape 6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3" name="Shape 6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4" name="Shape 6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" name="Shape 6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" name="Shape 66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68" name="Shape 68"/>
          <p:cNvSpPr txBox="1"/>
          <p:nvPr>
            <p:ph idx="2" type="body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9" name="Shape 6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/>
          <p:nvPr>
            <p:ph idx="1" type="body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72" name="Shape 7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bg>
      <p:bgPr>
        <a:solidFill>
          <a:schemeClr val="dk1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Shape 74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75" name="Shape 7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Shape 7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" name="Shape 77"/>
          <p:cNvSpPr txBox="1"/>
          <p:nvPr>
            <p:ph hasCustomPrompt="1" type="title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9" name="Shape 7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treamlin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slide" Target="slide6.xml"/><Relationship Id="rId4" Type="http://schemas.openxmlformats.org/officeDocument/2006/relationships/slide" Target="slide7.xml"/><Relationship Id="rId5" Type="http://schemas.openxmlformats.org/officeDocument/2006/relationships/slide" Target="slide8.xml"/><Relationship Id="rId6" Type="http://schemas.openxmlformats.org/officeDocument/2006/relationships/slide" Target="slide9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slide" Target="slide5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slide" Target="slide5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slide" Target="slide5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slide" Target="slide5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slide" Target="slide13.xml"/><Relationship Id="rId4" Type="http://schemas.openxmlformats.org/officeDocument/2006/relationships/slide" Target="slide14.xml"/><Relationship Id="rId5" Type="http://schemas.openxmlformats.org/officeDocument/2006/relationships/slide" Target="slide14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slide" Target="slide12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slide" Target="slide12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slide" Target="slide12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slide" Target="slide18.xml"/><Relationship Id="rId4" Type="http://schemas.openxmlformats.org/officeDocument/2006/relationships/slide" Target="slide19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slide" Target="slide17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slide" Target="slide17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Pastorear e se deixar pastorear</a:t>
            </a:r>
            <a:endParaRPr/>
          </a:p>
        </p:txBody>
      </p:sp>
      <p:sp>
        <p:nvSpPr>
          <p:cNvPr id="87" name="Shape 87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Estudo 17: Tito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Introdução</a:t>
            </a:r>
            <a:endParaRPr/>
          </a:p>
        </p:txBody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RESUMO AULA ANTERIOR:</a:t>
            </a:r>
            <a:endParaRPr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TEMA:</a:t>
            </a:r>
            <a:r>
              <a:rPr b="1" lang="pt-BR" sz="1800"/>
              <a:t> Manejando bem a palavra</a:t>
            </a:r>
            <a:endParaRPr b="1"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BASE:  </a:t>
            </a:r>
            <a:r>
              <a:rPr b="1" lang="pt-BR" sz="1800"/>
              <a:t>Epístola </a:t>
            </a:r>
            <a:r>
              <a:rPr b="1" lang="pt-BR" sz="1800"/>
              <a:t>a Timóteo</a:t>
            </a:r>
            <a:endParaRPr b="1"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Ponto principal: </a:t>
            </a:r>
            <a:r>
              <a:rPr b="1" lang="pt-BR" sz="1800"/>
              <a:t>Importância do estudo bíblico </a:t>
            </a:r>
            <a:endParaRPr b="1" sz="1800"/>
          </a:p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MOTIVAÇÃO: </a:t>
            </a:r>
            <a:endParaRPr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A ovelha teimosa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Objetivo</a:t>
            </a:r>
            <a:endParaRPr/>
          </a:p>
        </p:txBody>
      </p:sp>
      <p:sp>
        <p:nvSpPr>
          <p:cNvPr id="99" name="Shape 9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Entender a importância de andarmos conforme os preceitos bíblicos, a fim de que nossas obras não sejam rejeitadas por Deus.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Roteiro</a:t>
            </a:r>
            <a:endParaRPr/>
          </a:p>
        </p:txBody>
      </p:sp>
      <p:sp>
        <p:nvSpPr>
          <p:cNvPr id="105" name="Shape 105"/>
          <p:cNvSpPr txBox="1"/>
          <p:nvPr>
            <p:ph idx="1" type="body"/>
          </p:nvPr>
        </p:nvSpPr>
        <p:spPr>
          <a:xfrm>
            <a:off x="729450" y="19264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Visão geral da carta a Tito.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Contexto histórico.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Estrutura literária.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Principais temas.</a:t>
            </a:r>
            <a:endParaRPr sz="1800"/>
          </a:p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3 princípios bíblicos que podem nos fazer pessoas melhores</a:t>
            </a:r>
            <a:endParaRPr b="1"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Diga a verdade ou, pelo menos, não minta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Faça amizade com pessoas que desejam o melhor para você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Assuma que a pessoa que você está ouvindo pode saber algo que você não sabe</a:t>
            </a:r>
            <a:br>
              <a:rPr lang="pt-BR" sz="1800"/>
            </a:br>
            <a:endParaRPr sz="1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Tito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Contexto Histórico</a:t>
            </a:r>
            <a:endParaRPr/>
          </a:p>
        </p:txBody>
      </p:sp>
      <p:sp>
        <p:nvSpPr>
          <p:cNvPr id="111" name="Shape 111"/>
          <p:cNvSpPr txBox="1"/>
          <p:nvPr>
            <p:ph idx="1" type="body"/>
          </p:nvPr>
        </p:nvSpPr>
        <p:spPr>
          <a:xfrm>
            <a:off x="729450" y="2078875"/>
            <a:ext cx="79971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Epístolas paulinas a Tito que se encontrava na igreja em Creta.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Foi escrita por volta de 63 d.C., depois da 1º prisão de Paulo.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Junto com cartas a Timóteo formam as Epístolas Pastorais ou Apostólicas.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Pode ter sido formada do pentecostes (</a:t>
            </a:r>
            <a:r>
              <a:rPr lang="pt-BR" sz="1800" u="sng">
                <a:solidFill>
                  <a:schemeClr val="hlink"/>
                </a:solidFill>
                <a:hlinkClick action="ppaction://hlinksldjump" r:id="rId3"/>
              </a:rPr>
              <a:t>At 2:8-11</a:t>
            </a:r>
            <a:r>
              <a:rPr lang="pt-BR" sz="1800"/>
              <a:t>) ou </a:t>
            </a:r>
            <a:r>
              <a:rPr lang="pt-BR" sz="1800"/>
              <a:t>na visita Paulo.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Creta era reconhecida pela mentira e imoralidade. (</a:t>
            </a:r>
            <a:r>
              <a:rPr lang="pt-BR" sz="1800" u="sng">
                <a:solidFill>
                  <a:schemeClr val="hlink"/>
                </a:solidFill>
                <a:hlinkClick action="ppaction://hlinksldjump" r:id="rId4"/>
              </a:rPr>
              <a:t>Tito 1:12-13</a:t>
            </a:r>
            <a:r>
              <a:rPr lang="pt-BR" sz="1800"/>
              <a:t>) 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Pode ter sido o missionário das missões difíceis (</a:t>
            </a:r>
            <a:r>
              <a:rPr lang="pt-BR" sz="1800" u="sng">
                <a:solidFill>
                  <a:schemeClr val="hlink"/>
                </a:solidFill>
                <a:hlinkClick action="ppaction://hlinksldjump" r:id="rId5"/>
              </a:rPr>
              <a:t>Gl 2:1-3</a:t>
            </a:r>
            <a:r>
              <a:rPr lang="pt-BR" sz="1800"/>
              <a:t>)  (</a:t>
            </a:r>
            <a:r>
              <a:rPr lang="pt-BR" sz="1800" u="sng">
                <a:solidFill>
                  <a:schemeClr val="hlink"/>
                </a:solidFill>
                <a:hlinkClick action="ppaction://hlinksldjump" r:id="rId6"/>
              </a:rPr>
              <a:t>2 Co 8:16-17</a:t>
            </a:r>
            <a:r>
              <a:rPr lang="pt-BR" sz="1800"/>
              <a:t>)</a:t>
            </a:r>
            <a:endParaRPr sz="1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Atos 2:8-11 (NVI)</a:t>
            </a:r>
            <a:endParaRPr/>
          </a:p>
        </p:txBody>
      </p:sp>
      <p:sp>
        <p:nvSpPr>
          <p:cNvPr id="117" name="Shape 117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1800"/>
              <a:t>8. </a:t>
            </a:r>
            <a:r>
              <a:rPr i="1" lang="pt-BR" sz="1800"/>
              <a:t>Então, como os ouvimos, cada um de nós, em nossa própria língua materna?</a:t>
            </a:r>
            <a:endParaRPr i="1" sz="1800"/>
          </a:p>
          <a:p>
            <a:pPr indent="0" lvl="0" mar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i="1" lang="pt-BR" sz="1800"/>
              <a:t>9. Partos, medos e elamitas; habitantes da Mesopotâmia, Judéia e Capadócia, Ponto e da província da Ásia,</a:t>
            </a:r>
            <a:endParaRPr i="1" sz="1800"/>
          </a:p>
          <a:p>
            <a:pPr indent="0" lvl="0" mar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i="1" lang="pt-BR" sz="1800"/>
              <a:t>10. Frígia e Panfília, Egito e das partes da Líbia próximas a Cirene; visitantes vindos de Roma,</a:t>
            </a:r>
            <a:endParaRPr i="1" sz="1800"/>
          </a:p>
          <a:p>
            <a:pPr indent="0" lvl="0" mar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i="1" lang="pt-BR" sz="1800"/>
              <a:t>11. tanto judeus como convertidos ao judaísmo; cretenses e árabes. Nós os ouvimos declarar as maravilhas de Deus em nossa própria língua! "</a:t>
            </a:r>
            <a:br>
              <a:rPr lang="pt-BR"/>
            </a:br>
            <a:br>
              <a:rPr lang="pt-BR"/>
            </a:br>
            <a:endParaRPr/>
          </a:p>
        </p:txBody>
      </p:sp>
      <p:sp>
        <p:nvSpPr>
          <p:cNvPr id="118" name="Shape 118">
            <a:hlinkClick action="ppaction://hlinksldjump" r:id="rId3"/>
          </p:cNvPr>
          <p:cNvSpPr/>
          <p:nvPr/>
        </p:nvSpPr>
        <p:spPr>
          <a:xfrm>
            <a:off x="7890475" y="4386125"/>
            <a:ext cx="1028700" cy="5352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VOLTAR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Tito 1:12-13 (NVI)</a:t>
            </a:r>
            <a:endParaRPr/>
          </a:p>
        </p:txBody>
      </p:sp>
      <p:sp>
        <p:nvSpPr>
          <p:cNvPr id="124" name="Shape 124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2000"/>
              <a:t>12. </a:t>
            </a:r>
            <a:r>
              <a:rPr i="1" lang="pt-BR" sz="2000"/>
              <a:t>Um dos seus próprios profetas chegou a dizer: "Cretenses, sempre mentirosos, feras malignas, glutões preguiçosos".</a:t>
            </a:r>
            <a:endParaRPr i="1" sz="2000"/>
          </a:p>
          <a:p>
            <a:pPr indent="0" lvl="0" marL="0">
              <a:spcBef>
                <a:spcPts val="1000"/>
              </a:spcBef>
              <a:spcAft>
                <a:spcPts val="1000"/>
              </a:spcAft>
              <a:buNone/>
            </a:pPr>
            <a:r>
              <a:rPr i="1" lang="pt-BR" sz="2000"/>
              <a:t>13. Tal testemunho é verdadeiro. Portanto, repreenda-os severamente, para que sejam sadios na fé</a:t>
            </a:r>
            <a:endParaRPr i="1" sz="2000"/>
          </a:p>
        </p:txBody>
      </p:sp>
      <p:sp>
        <p:nvSpPr>
          <p:cNvPr id="125" name="Shape 125">
            <a:hlinkClick action="ppaction://hlinksldjump" r:id="rId3"/>
          </p:cNvPr>
          <p:cNvSpPr/>
          <p:nvPr/>
        </p:nvSpPr>
        <p:spPr>
          <a:xfrm>
            <a:off x="7890475" y="4386125"/>
            <a:ext cx="1028700" cy="5352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VOLTAR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Gálatas 2:1-3 (NVI)</a:t>
            </a:r>
            <a:endParaRPr/>
          </a:p>
        </p:txBody>
      </p:sp>
      <p:sp>
        <p:nvSpPr>
          <p:cNvPr id="131" name="Shape 131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2000"/>
              <a:t>1. Catorze anos depois, subi novamente a Jerusalém, dessa vez com Barnabé, levando também Tito comigo.</a:t>
            </a:r>
            <a:endParaRPr i="1" sz="2000"/>
          </a:p>
          <a:p>
            <a:pPr indent="0" lvl="0" marL="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i="1" lang="pt-BR" sz="2000"/>
              <a:t>2. Fui para lá por causa de uma revelação e expus diante deles o evangelho que prego entre os gentios, fazendo-o, porém, em particular aos que pareciam mais influentes, para não correr ou ter corrido em vão.</a:t>
            </a:r>
            <a:endParaRPr i="1" sz="2000"/>
          </a:p>
          <a:p>
            <a:pPr indent="0" lvl="0" mar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i="1" lang="pt-BR" sz="2000"/>
              <a:t>3. Mas nem mesmo Tito, que estava comigo, foi obrigado a circuncidar-se, apesar de ser grego.</a:t>
            </a:r>
            <a:br>
              <a:rPr i="1" lang="pt-BR" sz="2000"/>
            </a:br>
            <a:br>
              <a:rPr lang="pt-BR"/>
            </a:br>
            <a:endParaRPr/>
          </a:p>
        </p:txBody>
      </p:sp>
      <p:sp>
        <p:nvSpPr>
          <p:cNvPr id="132" name="Shape 132">
            <a:hlinkClick action="ppaction://hlinksldjump" r:id="rId3"/>
          </p:cNvPr>
          <p:cNvSpPr/>
          <p:nvPr/>
        </p:nvSpPr>
        <p:spPr>
          <a:xfrm>
            <a:off x="7890475" y="4386125"/>
            <a:ext cx="1028700" cy="5352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VOLTAR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2 Coríntios 8:16-17 (NVI)</a:t>
            </a:r>
            <a:endParaRPr/>
          </a:p>
        </p:txBody>
      </p:sp>
      <p:sp>
        <p:nvSpPr>
          <p:cNvPr id="138" name="Shape 138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2000"/>
              <a:t>16. </a:t>
            </a:r>
            <a:r>
              <a:rPr i="1" lang="pt-BR" sz="2000"/>
              <a:t>Agradeço a Deus, que pôs no coração de Tito o mesmo cuidado que tenho por vocês,</a:t>
            </a:r>
            <a:endParaRPr i="1" sz="2000"/>
          </a:p>
          <a:p>
            <a:pPr indent="0" lvl="0" marL="0">
              <a:spcBef>
                <a:spcPts val="1600"/>
              </a:spcBef>
              <a:spcAft>
                <a:spcPts val="1600"/>
              </a:spcAft>
              <a:buNone/>
            </a:pPr>
            <a:r>
              <a:rPr i="1" lang="pt-BR" sz="2000"/>
              <a:t>17. pois Tito não apenas aceitou o nosso pedido, mas está indo até vocês, com muito entusiasmo e por iniciativa própria.</a:t>
            </a:r>
            <a:endParaRPr/>
          </a:p>
        </p:txBody>
      </p:sp>
      <p:sp>
        <p:nvSpPr>
          <p:cNvPr id="139" name="Shape 139">
            <a:hlinkClick action="ppaction://hlinksldjump" r:id="rId3"/>
          </p:cNvPr>
          <p:cNvSpPr/>
          <p:nvPr/>
        </p:nvSpPr>
        <p:spPr>
          <a:xfrm>
            <a:off x="7890475" y="4386125"/>
            <a:ext cx="1028700" cy="5352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VOLTAR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Shape 145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46" name="Shape 1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6872" y="0"/>
            <a:ext cx="7830256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Shape 147"/>
          <p:cNvSpPr/>
          <p:nvPr/>
        </p:nvSpPr>
        <p:spPr>
          <a:xfrm>
            <a:off x="4347450" y="2887975"/>
            <a:ext cx="1183200" cy="4329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Tito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Estrutura literária</a:t>
            </a:r>
            <a:endParaRPr sz="1800"/>
          </a:p>
        </p:txBody>
      </p:sp>
      <p:sp>
        <p:nvSpPr>
          <p:cNvPr id="153" name="Shape 153"/>
          <p:cNvSpPr txBox="1"/>
          <p:nvPr>
            <p:ph idx="1" type="body"/>
          </p:nvPr>
        </p:nvSpPr>
        <p:spPr>
          <a:xfrm>
            <a:off x="729450" y="2078875"/>
            <a:ext cx="7688700" cy="226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ESTILO: </a:t>
            </a:r>
            <a:r>
              <a:rPr lang="pt-BR" sz="1800"/>
              <a:t>Discurso em prosa, tom mais imperativo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i="1" lang="pt-BR" sz="1800"/>
              <a:t>Tu, porém, fala... (2:1) / Fala disto, e exorta e repreende …. (2:15) / Admoesta-os a que se sujeitem… (3:1) / não entres em questões (3:9)</a:t>
            </a:r>
            <a:endParaRPr i="1"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ORGANIZAÇÃO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Cap 1: Abertura e descrição da missão de Tito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Cap 2: Viver íntegro individual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Cap 3: </a:t>
            </a:r>
            <a:r>
              <a:rPr lang="pt-BR" sz="1800"/>
              <a:t>Viver íntegro coletivo</a:t>
            </a:r>
            <a:endParaRPr sz="1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Tito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</a:t>
            </a:r>
            <a:endParaRPr sz="1800"/>
          </a:p>
        </p:txBody>
      </p:sp>
      <p:sp>
        <p:nvSpPr>
          <p:cNvPr id="159" name="Shape 15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A importância de delegar funções e constituir lideranças locais</a:t>
            </a:r>
            <a:endParaRPr b="1" sz="1800"/>
          </a:p>
          <a:p>
            <a:pPr indent="-3429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O conselho de Jetro (Ex 18:14-24)</a:t>
            </a:r>
            <a:endParaRPr sz="1800"/>
          </a:p>
          <a:p>
            <a:pPr indent="-342900" lvl="1" marL="914400" rtl="0"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Ordenada e praticado por Paulo (</a:t>
            </a:r>
            <a:r>
              <a:rPr lang="pt-BR" sz="1800" u="sng">
                <a:solidFill>
                  <a:schemeClr val="accent5"/>
                </a:solidFill>
                <a:hlinkClick action="ppaction://hlinksldjump" r:id="rId3"/>
              </a:rPr>
              <a:t>1:5</a:t>
            </a:r>
            <a:r>
              <a:rPr lang="pt-BR" sz="1800"/>
              <a:t>) (</a:t>
            </a:r>
            <a:r>
              <a:rPr lang="pt-BR" sz="1800" u="sng">
                <a:solidFill>
                  <a:schemeClr val="hlink"/>
                </a:solidFill>
                <a:hlinkClick action="ppaction://hlinksldjump" r:id="rId4"/>
              </a:rPr>
              <a:t>At 14:21-23</a:t>
            </a:r>
            <a:r>
              <a:rPr lang="pt-BR" sz="1800"/>
              <a:t>)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Jesus não estava sozinho, Ele o Pai são um (Jo 14:10)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○"/>
            </a:pPr>
            <a:r>
              <a:rPr lang="pt-BR" sz="1800"/>
              <a:t>Esposas como amigas (</a:t>
            </a:r>
            <a:r>
              <a:rPr lang="pt-BR" sz="1800" u="sng">
                <a:solidFill>
                  <a:schemeClr val="hlink"/>
                </a:solidFill>
                <a:hlinkClick action="ppaction://hlinksldjump" r:id="rId5"/>
              </a:rPr>
              <a:t>2:4</a:t>
            </a:r>
            <a:r>
              <a:rPr lang="pt-BR" sz="1800"/>
              <a:t>)</a:t>
            </a:r>
            <a:endParaRPr sz="18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Tito 1:5 (ACF)</a:t>
            </a:r>
            <a:endParaRPr/>
          </a:p>
        </p:txBody>
      </p:sp>
      <p:sp>
        <p:nvSpPr>
          <p:cNvPr id="165" name="Shape 165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1600"/>
              </a:spcAft>
              <a:buNone/>
            </a:pPr>
            <a:r>
              <a:rPr i="1" lang="pt-BR" sz="2000"/>
              <a:t>5. </a:t>
            </a:r>
            <a:r>
              <a:rPr i="1" lang="pt-BR" sz="2000"/>
              <a:t>Por esta causa te deixei em Creta, para que pusesses em boa ordem as coisas que ainda restam, e de cidade em cidade estabelecesses presbíteros, como já te mandei:</a:t>
            </a:r>
            <a:br>
              <a:rPr lang="pt-BR"/>
            </a:br>
            <a:br>
              <a:rPr lang="pt-BR"/>
            </a:br>
            <a:endParaRPr/>
          </a:p>
        </p:txBody>
      </p:sp>
      <p:sp>
        <p:nvSpPr>
          <p:cNvPr id="166" name="Shape 166">
            <a:hlinkClick action="ppaction://hlinksldjump" r:id="rId3"/>
          </p:cNvPr>
          <p:cNvSpPr/>
          <p:nvPr/>
        </p:nvSpPr>
        <p:spPr>
          <a:xfrm>
            <a:off x="7890475" y="4386125"/>
            <a:ext cx="1028700" cy="5352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VOLTAR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Atos 14:21-23</a:t>
            </a:r>
            <a:r>
              <a:rPr lang="pt-BR"/>
              <a:t> (ACF)</a:t>
            </a:r>
            <a:endParaRPr/>
          </a:p>
        </p:txBody>
      </p:sp>
      <p:sp>
        <p:nvSpPr>
          <p:cNvPr id="172" name="Shape 172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1800"/>
              <a:t>21. E, tendo anunciado o evangelho naquela cidade e feito muitos discípulos, voltaram para Listra, e Icônio e Antioquia,</a:t>
            </a:r>
            <a:endParaRPr i="1" sz="1800"/>
          </a:p>
          <a:p>
            <a:pPr indent="0" lvl="0" marL="0">
              <a:spcBef>
                <a:spcPts val="1600"/>
              </a:spcBef>
              <a:spcAft>
                <a:spcPts val="0"/>
              </a:spcAft>
              <a:buNone/>
            </a:pPr>
            <a:r>
              <a:rPr i="1" lang="pt-BR" sz="1800"/>
              <a:t>22. Confirmando os ânimos dos discípulos, exortando-os a permanecer na fé, pois que por muitas tribulações nos importa entrar no reino de Deus.</a:t>
            </a:r>
            <a:endParaRPr i="1" sz="1800"/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rPr i="1" lang="pt-BR" sz="1800"/>
              <a:t>23. E havendo-lhes, por comum consentimento, eleito anciãos em cada igreja, orando com jejuns, os encomendaram ao Senhor em quem haviam crido.</a:t>
            </a:r>
            <a:br>
              <a:rPr i="1" lang="pt-BR" sz="2000"/>
            </a:br>
            <a:br>
              <a:rPr lang="pt-BR"/>
            </a:br>
            <a:br>
              <a:rPr lang="pt-BR"/>
            </a:br>
            <a:endParaRPr/>
          </a:p>
        </p:txBody>
      </p:sp>
      <p:sp>
        <p:nvSpPr>
          <p:cNvPr id="173" name="Shape 173">
            <a:hlinkClick action="ppaction://hlinksldjump" r:id="rId3"/>
          </p:cNvPr>
          <p:cNvSpPr/>
          <p:nvPr/>
        </p:nvSpPr>
        <p:spPr>
          <a:xfrm>
            <a:off x="7890475" y="4386125"/>
            <a:ext cx="1028700" cy="5352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VOLTAR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Tito 2:4 </a:t>
            </a:r>
            <a:r>
              <a:rPr lang="pt-BR"/>
              <a:t>(NVI)</a:t>
            </a:r>
            <a:endParaRPr/>
          </a:p>
        </p:txBody>
      </p:sp>
      <p:sp>
        <p:nvSpPr>
          <p:cNvPr id="179" name="Shape 17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1600"/>
              </a:spcAft>
              <a:buNone/>
            </a:pPr>
            <a:r>
              <a:rPr i="1" lang="pt-BR" sz="2000"/>
              <a:t>4. Assim, poderão orientar as mulheres mais jovens a amarem seus maridos e seus filhos,</a:t>
            </a:r>
            <a:br>
              <a:rPr lang="pt-BR"/>
            </a:br>
            <a:br>
              <a:rPr lang="pt-BR"/>
            </a:br>
            <a:endParaRPr/>
          </a:p>
        </p:txBody>
      </p:sp>
      <p:sp>
        <p:nvSpPr>
          <p:cNvPr id="180" name="Shape 180">
            <a:hlinkClick action="ppaction://hlinksldjump" r:id="rId3"/>
          </p:cNvPr>
          <p:cNvSpPr/>
          <p:nvPr/>
        </p:nvSpPr>
        <p:spPr>
          <a:xfrm>
            <a:off x="7890475" y="4386125"/>
            <a:ext cx="1028700" cy="5352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VOLTAR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Tito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</a:t>
            </a:r>
            <a:endParaRPr sz="1800"/>
          </a:p>
        </p:txBody>
      </p:sp>
      <p:sp>
        <p:nvSpPr>
          <p:cNvPr id="186" name="Shape 186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Desvios de caráter precisam ser confrontados, não evitados</a:t>
            </a:r>
            <a:endParaRPr b="1" sz="1800"/>
          </a:p>
          <a:p>
            <a:pPr indent="-3429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Homens mais velho devem ser dignos de respeito (2:1)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Mulheres mais velhas não devem ser caluniadores (2:2)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Jovens devem ser prudentes (2:6)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Líderes devem ter conduta exemplar (2:7)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○"/>
            </a:pPr>
            <a:r>
              <a:rPr lang="pt-BR" sz="1800"/>
              <a:t>Servos devem ser sujeitos aos senhores (2:9)</a:t>
            </a:r>
            <a:endParaRPr sz="1800"/>
          </a:p>
        </p:txBody>
      </p:sp>
      <p:sp>
        <p:nvSpPr>
          <p:cNvPr id="187" name="Shape 187"/>
          <p:cNvSpPr/>
          <p:nvPr/>
        </p:nvSpPr>
        <p:spPr>
          <a:xfrm>
            <a:off x="6355475" y="857250"/>
            <a:ext cx="2246700" cy="842400"/>
          </a:xfrm>
          <a:prstGeom prst="wedgeRoundRectCallout">
            <a:avLst>
              <a:gd fmla="val -20833" name="adj1"/>
              <a:gd fmla="val 62500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Cristianismo não se conforma com a cultura, mas a reforma.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Tito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</a:t>
            </a:r>
            <a:endParaRPr sz="1800"/>
          </a:p>
        </p:txBody>
      </p:sp>
      <p:sp>
        <p:nvSpPr>
          <p:cNvPr id="193" name="Shape 193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Cristãos verdadeiros devem produzir boa obras</a:t>
            </a:r>
            <a:endParaRPr b="1" sz="1800"/>
          </a:p>
          <a:p>
            <a:pPr indent="-3429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Referências à boas obras: 1:16; 2:7,14;  3:1, 8, 14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É impossível a árvore boa produzir frutos ruins (</a:t>
            </a:r>
            <a:r>
              <a:rPr lang="pt-BR" sz="1800" u="sng">
                <a:solidFill>
                  <a:schemeClr val="hlink"/>
                </a:solidFill>
                <a:hlinkClick action="ppaction://hlinksldjump" r:id="rId3"/>
              </a:rPr>
              <a:t>Mt 7:18-19</a:t>
            </a:r>
            <a:r>
              <a:rPr lang="pt-BR" sz="1800"/>
              <a:t>) 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Bons frutos não são a causa da salvação, mas a consequência.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○"/>
            </a:pPr>
            <a:r>
              <a:rPr lang="pt-BR" sz="1800"/>
              <a:t>Quem ama a Deus ouve os mandamentos e obedece (</a:t>
            </a:r>
            <a:r>
              <a:rPr lang="pt-BR" sz="1800" u="sng">
                <a:solidFill>
                  <a:schemeClr val="hlink"/>
                </a:solidFill>
                <a:hlinkClick action="ppaction://hlinksldjump" r:id="rId4"/>
              </a:rPr>
              <a:t>Jo 14:21</a:t>
            </a:r>
            <a:r>
              <a:rPr lang="pt-BR" sz="1800"/>
              <a:t>)</a:t>
            </a:r>
            <a:endParaRPr sz="1800"/>
          </a:p>
        </p:txBody>
      </p:sp>
      <p:sp>
        <p:nvSpPr>
          <p:cNvPr id="194" name="Shape 194"/>
          <p:cNvSpPr/>
          <p:nvPr/>
        </p:nvSpPr>
        <p:spPr>
          <a:xfrm>
            <a:off x="6074650" y="857250"/>
            <a:ext cx="2527500" cy="842400"/>
          </a:xfrm>
          <a:prstGeom prst="wedgeRoundRectCallout">
            <a:avLst>
              <a:gd fmla="val -20833" name="adj1"/>
              <a:gd fmla="val 62500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As referências a boas obras de Timóteo e Tito são  50% do total da bíblia.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Mateus 7:18,19 (NVI)</a:t>
            </a:r>
            <a:endParaRPr/>
          </a:p>
        </p:txBody>
      </p:sp>
      <p:sp>
        <p:nvSpPr>
          <p:cNvPr id="200" name="Shape 200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2000"/>
              <a:t>18. </a:t>
            </a:r>
            <a:r>
              <a:rPr i="1" lang="pt-BR" sz="2000"/>
              <a:t>A árvore boa não pode dar frutos ruins, nem a árvore ruim pode dar frutos bons.</a:t>
            </a:r>
            <a:endParaRPr i="1" sz="2000"/>
          </a:p>
          <a:p>
            <a:pPr indent="0" lvl="0" marL="0">
              <a:spcBef>
                <a:spcPts val="1600"/>
              </a:spcBef>
              <a:spcAft>
                <a:spcPts val="1600"/>
              </a:spcAft>
              <a:buNone/>
            </a:pPr>
            <a:r>
              <a:rPr i="1" lang="pt-BR" sz="2000"/>
              <a:t>19. Toda árvore que não produz bons frutos é cortada e lançada ao fogo.</a:t>
            </a:r>
            <a:br>
              <a:rPr lang="pt-BR"/>
            </a:br>
            <a:br>
              <a:rPr lang="pt-BR"/>
            </a:br>
            <a:endParaRPr/>
          </a:p>
        </p:txBody>
      </p:sp>
      <p:sp>
        <p:nvSpPr>
          <p:cNvPr id="201" name="Shape 201">
            <a:hlinkClick action="ppaction://hlinksldjump" r:id="rId3"/>
          </p:cNvPr>
          <p:cNvSpPr/>
          <p:nvPr/>
        </p:nvSpPr>
        <p:spPr>
          <a:xfrm>
            <a:off x="7890475" y="4386125"/>
            <a:ext cx="1028700" cy="5352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VOLTAR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João 14:21</a:t>
            </a:r>
            <a:r>
              <a:rPr lang="pt-BR"/>
              <a:t> (NVI)</a:t>
            </a:r>
            <a:endParaRPr/>
          </a:p>
        </p:txBody>
      </p:sp>
      <p:sp>
        <p:nvSpPr>
          <p:cNvPr id="207" name="Shape 207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1600"/>
              </a:spcAft>
              <a:buNone/>
            </a:pPr>
            <a:r>
              <a:rPr i="1" lang="pt-BR" sz="2000"/>
              <a:t>21. </a:t>
            </a:r>
            <a:r>
              <a:rPr b="1" i="1" lang="pt-BR" sz="2000"/>
              <a:t>Quem tem os meus mandamentos e lhes obedece, esse é o que me ama. </a:t>
            </a:r>
            <a:r>
              <a:rPr i="1" lang="pt-BR" sz="2000"/>
              <a:t>Aquele que me ama será amado por meu Pai, e eu também o amarei e me revelarei a ele".</a:t>
            </a:r>
            <a:br>
              <a:rPr i="1" lang="pt-BR" sz="2000"/>
            </a:br>
            <a:br>
              <a:rPr lang="pt-BR"/>
            </a:br>
            <a:br>
              <a:rPr lang="pt-BR"/>
            </a:br>
            <a:endParaRPr/>
          </a:p>
        </p:txBody>
      </p:sp>
      <p:sp>
        <p:nvSpPr>
          <p:cNvPr id="208" name="Shape 208">
            <a:hlinkClick action="ppaction://hlinksldjump" r:id="rId3"/>
          </p:cNvPr>
          <p:cNvSpPr/>
          <p:nvPr/>
        </p:nvSpPr>
        <p:spPr>
          <a:xfrm>
            <a:off x="7890475" y="4386125"/>
            <a:ext cx="1028700" cy="5352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VOLTAR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Shape 213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3</a:t>
            </a:r>
            <a:r>
              <a:rPr lang="pt-BR"/>
              <a:t> princípios bíblicos que podem nos fazer pessoas melhores</a:t>
            </a:r>
            <a:endParaRPr/>
          </a:p>
        </p:txBody>
      </p:sp>
      <p:sp>
        <p:nvSpPr>
          <p:cNvPr id="214" name="Shape 214"/>
          <p:cNvSpPr txBox="1"/>
          <p:nvPr>
            <p:ph idx="1" type="body"/>
          </p:nvPr>
        </p:nvSpPr>
        <p:spPr>
          <a:xfrm>
            <a:off x="729450" y="23836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pt-BR" sz="1600"/>
              <a:t>Diga a verdade ou, pelo menos, não minta</a:t>
            </a:r>
            <a:endParaRPr sz="1600"/>
          </a:p>
          <a:p>
            <a:pPr indent="0" lvl="0" marL="0" rtl="0">
              <a:lnSpc>
                <a:spcPct val="2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i="1" lang="pt-BR" sz="1800"/>
              <a:t>O Senhor odeia os lábios mentirosos, mas se deleita com os que falam a verdade.</a:t>
            </a:r>
            <a:endParaRPr i="1" sz="1800"/>
          </a:p>
          <a:p>
            <a:pPr indent="0" lvl="0" marL="0" rtl="0">
              <a:lnSpc>
                <a:spcPct val="20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pt-BR" sz="1600"/>
              <a:t>Provérbios 12:22</a:t>
            </a:r>
            <a:endParaRPr sz="16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3</a:t>
            </a:r>
            <a:r>
              <a:rPr lang="pt-BR"/>
              <a:t> princípios bíblicos que podem nos fazer pessoas melhores</a:t>
            </a:r>
            <a:endParaRPr/>
          </a:p>
        </p:txBody>
      </p:sp>
      <p:sp>
        <p:nvSpPr>
          <p:cNvPr id="220" name="Shape 220"/>
          <p:cNvSpPr txBox="1"/>
          <p:nvPr>
            <p:ph idx="1" type="body"/>
          </p:nvPr>
        </p:nvSpPr>
        <p:spPr>
          <a:xfrm>
            <a:off x="729450" y="23836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pt-BR" sz="1600"/>
              <a:t>Faça amizade com pessoas que desejam o melhor para você</a:t>
            </a:r>
            <a:endParaRPr sz="1600"/>
          </a:p>
          <a:p>
            <a:pPr indent="0" lvl="0" marL="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i="1" lang="pt-BR" sz="1800"/>
              <a:t>Feridas, quando feitas por um amigo, são muito melhores do que beijos de quem nos quer enganar. (O Livro)</a:t>
            </a:r>
            <a:endParaRPr i="1" sz="1800"/>
          </a:p>
          <a:p>
            <a:pPr indent="0" lvl="0" marL="0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i="1" lang="pt-BR" sz="1800"/>
              <a:t>Provérbios 27:6</a:t>
            </a:r>
            <a:endParaRPr sz="16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3 princípios bíblicos que podem nos fazer pessoas melhores</a:t>
            </a:r>
            <a:endParaRPr/>
          </a:p>
        </p:txBody>
      </p:sp>
      <p:sp>
        <p:nvSpPr>
          <p:cNvPr id="226" name="Shape 226"/>
          <p:cNvSpPr txBox="1"/>
          <p:nvPr>
            <p:ph idx="1" type="body"/>
          </p:nvPr>
        </p:nvSpPr>
        <p:spPr>
          <a:xfrm>
            <a:off x="729450" y="23836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pt-BR" sz="1600"/>
              <a:t>Assuma que a pessoa que você está ouvindo pode saber algo que você não sabe</a:t>
            </a:r>
            <a:endParaRPr sz="1600"/>
          </a:p>
          <a:p>
            <a:pPr indent="0" lvl="0" marL="0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i="1" lang="pt-BR" sz="1800"/>
              <a:t>Quem responde antes de ouvir, comete insensatez e passa vergonha. O coração do que tem discernimento adquire conhecimento; os ouvidos dos sábios saem à sua procura.</a:t>
            </a:r>
            <a:br>
              <a:rPr i="1" lang="pt-BR" sz="1800"/>
            </a:br>
            <a:br>
              <a:rPr i="1" lang="pt-BR" sz="1800"/>
            </a:br>
            <a:r>
              <a:rPr i="1" lang="pt-BR" sz="1800"/>
              <a:t>Provérbios 18:13,15</a:t>
            </a:r>
            <a:endParaRPr sz="16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Roteiro</a:t>
            </a:r>
            <a:endParaRPr/>
          </a:p>
        </p:txBody>
      </p:sp>
      <p:sp>
        <p:nvSpPr>
          <p:cNvPr id="232" name="Shape 232"/>
          <p:cNvSpPr txBox="1"/>
          <p:nvPr>
            <p:ph idx="1" type="body"/>
          </p:nvPr>
        </p:nvSpPr>
        <p:spPr>
          <a:xfrm>
            <a:off x="729450" y="19264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Visão geral da carta a Tito.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Contexto histórico.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Estrutura literária.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Principais temas.</a:t>
            </a:r>
            <a:endParaRPr sz="1800"/>
          </a:p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3 princípios bíblicos que podem nos fazer pessoas melhores</a:t>
            </a:r>
            <a:endParaRPr b="1" sz="1800"/>
          </a:p>
          <a:p>
            <a:pPr indent="-3429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Diga a verdade ou, pelo menos, não minta</a:t>
            </a:r>
            <a:endParaRPr sz="1800"/>
          </a:p>
          <a:p>
            <a:pPr indent="-34290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Faça amizade com pessoas que desejam o melhor para você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Assuma que a pessoa que você está ouvindo pode saber algo que você não sabe</a:t>
            </a:r>
            <a:br>
              <a:rPr lang="pt-BR" sz="1800"/>
            </a:br>
            <a:endParaRPr sz="1800"/>
          </a:p>
        </p:txBody>
      </p:sp>
      <p:sp>
        <p:nvSpPr>
          <p:cNvPr id="233" name="Shape 233"/>
          <p:cNvSpPr/>
          <p:nvPr/>
        </p:nvSpPr>
        <p:spPr>
          <a:xfrm>
            <a:off x="5185650" y="1461525"/>
            <a:ext cx="3091500" cy="899400"/>
          </a:xfrm>
          <a:prstGeom prst="wedgeRoundRectCallout">
            <a:avLst>
              <a:gd fmla="val -91821" name="adj1"/>
              <a:gd fmla="val 126565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pt-BR"/>
              <a:t>Importância de delegar</a:t>
            </a:r>
            <a:endParaRPr/>
          </a:p>
          <a:p>
            <a: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pt-BR"/>
              <a:t>Combater desvios de caráter</a:t>
            </a:r>
            <a:endParaRPr/>
          </a:p>
          <a:p>
            <a: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pt-BR"/>
              <a:t>Produzir boas obras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hape 23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Objetivo</a:t>
            </a:r>
            <a:endParaRPr/>
          </a:p>
        </p:txBody>
      </p:sp>
      <p:sp>
        <p:nvSpPr>
          <p:cNvPr id="239" name="Shape 23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entender a importância de andarmos conforme os preceitos bíblicos, a fim de que nossas obras não sejam rejeitadas por Deus.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Shape 244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Pastorear e se deixar pastorear</a:t>
            </a:r>
            <a:endParaRPr/>
          </a:p>
        </p:txBody>
      </p:sp>
      <p:sp>
        <p:nvSpPr>
          <p:cNvPr id="245" name="Shape 245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Estudo 17: Tito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