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y="5143500" cx="9144000"/>
  <p:notesSz cx="6858000" cy="9144000"/>
  <p:embeddedFontLst>
    <p:embeddedFont>
      <p:font typeface="Raleway"/>
      <p:regular r:id="rId22"/>
      <p:bold r:id="rId23"/>
      <p:italic r:id="rId24"/>
      <p:boldItalic r:id="rId25"/>
    </p:embeddedFont>
    <p:embeddedFont>
      <p:font typeface="Lato"/>
      <p:regular r:id="rId26"/>
      <p:bold r:id="rId27"/>
      <p:italic r:id="rId28"/>
      <p:boldItalic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font" Target="fonts/Raleway-regular.fntdata"/><Relationship Id="rId21" Type="http://schemas.openxmlformats.org/officeDocument/2006/relationships/slide" Target="slides/slide17.xml"/><Relationship Id="rId24" Type="http://schemas.openxmlformats.org/officeDocument/2006/relationships/font" Target="fonts/Raleway-italic.fntdata"/><Relationship Id="rId23" Type="http://schemas.openxmlformats.org/officeDocument/2006/relationships/font" Target="fonts/Raleway-bold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Lato-regular.fntdata"/><Relationship Id="rId25" Type="http://schemas.openxmlformats.org/officeDocument/2006/relationships/font" Target="fonts/Raleway-boldItalic.fntdata"/><Relationship Id="rId28" Type="http://schemas.openxmlformats.org/officeDocument/2006/relationships/font" Target="fonts/Lato-italic.fntdata"/><Relationship Id="rId27" Type="http://schemas.openxmlformats.org/officeDocument/2006/relationships/font" Target="fonts/Lato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Lato-bold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Shape 12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Shape 17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Shape 1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Shape 11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Shape 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Shape 14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hape 18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Shape 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Shape 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Shape 2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Shape 2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Shape 2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Shape 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Shape 3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Shape 3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Shape 3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Shape 3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Shape 4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Shape 4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Shape 4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Shape 4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Shape 4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Shape 5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Shape 52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Shape 56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Shape 5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Shape 5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Shape 59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Shape 6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Shape 6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Shape 66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Shape 68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Shape 7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Shape 74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Shape 7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Shape 7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Shape 77"/>
          <p:cNvSpPr txBox="1"/>
          <p:nvPr>
            <p:ph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Como aguardar “A promessa”</a:t>
            </a:r>
            <a:endParaRPr/>
          </a:p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15: Tessalonissenses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Introdução</a:t>
            </a:r>
            <a:endParaRPr/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RESUMO AULA ANTERIOR: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TEMA:</a:t>
            </a:r>
            <a:r>
              <a:rPr b="1" lang="pt-BR" sz="1800"/>
              <a:t> Superando conflitos em amor.</a:t>
            </a:r>
            <a:endParaRPr b="1"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BASE:  </a:t>
            </a:r>
            <a:r>
              <a:rPr b="1" lang="pt-BR" sz="1800"/>
              <a:t>Livro de Colossenses.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Ponto principal: </a:t>
            </a:r>
            <a:r>
              <a:rPr b="1" lang="pt-BR" sz="1800"/>
              <a:t>Combatendo as heresias.</a:t>
            </a:r>
            <a:endParaRPr b="1"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MOTIVAÇÃO: </a:t>
            </a:r>
            <a:endParaRPr sz="1800"/>
          </a:p>
          <a:p>
            <a: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Vídeo sobre o arrebatamento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Analisar o propósito da Carta aos Tessalonicenses através do principais temas apresentados. </a:t>
            </a:r>
            <a:endParaRPr b="1" sz="1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aos Tessalonicenses.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 tipo de cristão que devemos ser.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Os cristãos de tessalônica.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Recomendações de Paulo para o viver cristão.</a:t>
            </a:r>
            <a:endParaRPr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  1ª volta de Cristo.</a:t>
            </a:r>
            <a:endParaRPr b="1"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Eventos pré arrebatamento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 arrebatamento</a:t>
            </a:r>
            <a:endParaRPr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Tessalonicenses</a:t>
            </a:r>
            <a:endParaRPr sz="2400"/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Contexto Histórico</a:t>
            </a:r>
            <a:endParaRPr sz="1800"/>
          </a:p>
        </p:txBody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Epístola</a:t>
            </a:r>
            <a:r>
              <a:rPr lang="pt-BR" sz="1800"/>
              <a:t> </a:t>
            </a:r>
            <a:r>
              <a:rPr lang="pt-BR" sz="1800"/>
              <a:t>paulina </a:t>
            </a:r>
            <a:r>
              <a:rPr lang="pt-BR" sz="1800"/>
              <a:t>à igreja em </a:t>
            </a:r>
            <a:r>
              <a:rPr lang="pt-BR" sz="1800"/>
              <a:t>Tessalônica.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Escrita entre  52 e 53 d.C. durante a 2° viagem missionária de Paulo.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Disputa com Gálatas o título de 1º livro do N.T.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Eventos relacionados:</a:t>
            </a:r>
            <a:endParaRPr sz="1800"/>
          </a:p>
          <a:p>
            <a:pPr indent="-3429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Impedido de ir à Ásia ⇒  Prisão em Felipo ⇒ Perseguição em Tessalônica e Beréia ⇒ Chegada em Atenas ⇒ Envio de Timóteo</a:t>
            </a:r>
            <a:endParaRPr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18" name="Shape 1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6872" y="0"/>
            <a:ext cx="7830256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Tessalonicenses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Contexto Histórico</a:t>
            </a:r>
            <a:endParaRPr sz="1800"/>
          </a:p>
        </p:txBody>
      </p:sp>
      <p:sp>
        <p:nvSpPr>
          <p:cNvPr id="124" name="Shape 12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ATOS 16:6-8 ⇒ Saber esperar o tempo de Deus.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ATOS 16:9-12 ⇒ Obedecendo à convocação divina.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Jovem com espírito de adivinhação é liberta (Atos 16: 17-18).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Paulo é preso, mas recebeu livramento sobrenatural (Atos 16: 23-40).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ATOS 17:1-4 ⇒ Coragem para cortar o mal pela raiz.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ATOS 17:5-7 ⇒ Táticas malignas: Distorção e Intimidação.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Paulo é perseguido em Beréia e para Atenas ( Atos: 17:10-15)</a:t>
            </a:r>
            <a:endParaRPr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aos Tessalonicenses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Estrutura literária</a:t>
            </a:r>
            <a:endParaRPr sz="1800"/>
          </a:p>
        </p:txBody>
      </p:sp>
      <p:sp>
        <p:nvSpPr>
          <p:cNvPr id="130" name="Shape 13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ESTILO: Discurso em prosa - sequência de idéias e fatos.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Exemplo: 1 TS 4:7-8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ORGANIZAÇÃO: discurso intercalado com pequenas orações: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Exemplo: 1 TS 2 e 3 (discurso) ⇒ 1 TS 3: 11-13 (oração)</a:t>
            </a:r>
            <a:endParaRPr sz="1800"/>
          </a:p>
        </p:txBody>
      </p:sp>
      <p:sp>
        <p:nvSpPr>
          <p:cNvPr id="131" name="Shape 131"/>
          <p:cNvSpPr/>
          <p:nvPr/>
        </p:nvSpPr>
        <p:spPr>
          <a:xfrm>
            <a:off x="2060200" y="3966225"/>
            <a:ext cx="2466600" cy="1023000"/>
          </a:xfrm>
          <a:prstGeom prst="wedgeRoundRectCallout">
            <a:avLst>
              <a:gd fmla="val -1704" name="adj1"/>
              <a:gd fmla="val -80139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Louva a conduta dos </a:t>
            </a:r>
            <a:r>
              <a:rPr lang="pt-BR"/>
              <a:t>tessalonicenses</a:t>
            </a:r>
            <a:r>
              <a:rPr lang="pt-BR"/>
              <a:t> e diz que deseja muito vê-los.</a:t>
            </a:r>
            <a:endParaRPr/>
          </a:p>
        </p:txBody>
      </p:sp>
      <p:sp>
        <p:nvSpPr>
          <p:cNvPr id="132" name="Shape 132"/>
          <p:cNvSpPr/>
          <p:nvPr/>
        </p:nvSpPr>
        <p:spPr>
          <a:xfrm>
            <a:off x="5676100" y="3966225"/>
            <a:ext cx="2676900" cy="1023000"/>
          </a:xfrm>
          <a:prstGeom prst="wedgeRoundRectCallout">
            <a:avLst>
              <a:gd fmla="val -37436" name="adj1"/>
              <a:gd fmla="val -77397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Pede a Deus que abra os caminhos para visitá-los e pede que Deus conserve os </a:t>
            </a:r>
            <a:r>
              <a:rPr lang="pt-BR"/>
              <a:t> </a:t>
            </a:r>
            <a:r>
              <a:rPr lang="pt-BR"/>
              <a:t>tessalonicenses.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O tipo de cristão que devemos ser.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i="1" lang="pt-BR" sz="1800"/>
              <a:t>“O propósito de Paulo nesta carta é ensinar à igreja, que ser cristão ou cristã é ter uma vida transformada . Essa transformação começa no nosso interior, na nossa relação com Deus, provocando mudanças também na nossa relação com as pessoas.”</a:t>
            </a:r>
            <a:r>
              <a:rPr lang="pt-BR" sz="1800"/>
              <a:t> </a:t>
            </a:r>
            <a:r>
              <a:rPr b="1" lang="pt-BR" sz="1800"/>
              <a:t>(Comentário da revista)</a:t>
            </a:r>
            <a:endParaRPr b="1"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O tipo de cristão que devemos ser.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Os cristãos em tessalônica</a:t>
            </a:r>
            <a:endParaRPr sz="1800"/>
          </a:p>
        </p:txBody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lang="pt-BR" sz="1800"/>
              <a:t>Imitadores de bons exemplos: 1 TS 1:6.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Conversão genuína: 1 TS 1:8-9.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Reverência à Palavra:  1TS 2:13.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Paciência na provação: 2TS 1:4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Amavam uns aos outros: 1 TS 4:9-10</a:t>
            </a:r>
            <a:endParaRPr sz="1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O tipo de cristão que devemos ser.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Recomendações de Paulo para o viver cristão</a:t>
            </a:r>
            <a:endParaRPr sz="1800"/>
          </a:p>
        </p:txBody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Ser produtivo: 1 TS 4:11-12, 2 TS 3:6-12 ( ler 6 e 10 )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lang="pt-BR" sz="1800"/>
              <a:t>Abster-se da prostituição</a:t>
            </a:r>
            <a:r>
              <a:rPr lang="pt-BR" sz="1800"/>
              <a:t>: 1 TS 4:3-4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Exortar uns aos outros: 1 TS 5:11, 14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Não extinguir o espírito: 1 TS 5-19-21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Abster-se de todo mal: 1 TS 5:22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Não se cansar de fazer o bem: 2 TS 3:14</a:t>
            </a: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A 1ª vinda de Cristo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</p:txBody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i="1" lang="pt-BR" sz="1800"/>
              <a:t>Como somos pessoas curiosas normalmente queremos saber como acontecerá a volta de Cristo. Imaginamos como ocorrerá, se os animais vão ou não; se haverá raios, trovões e terremotos [...]. É preciso ter cuidado com o que se escuta, pedindo discernimento ao Senhor para não se deixar levar por revelações humanas e, na maioria das vezes irresponsáveis. </a:t>
            </a:r>
            <a:r>
              <a:rPr b="1" lang="pt-BR" sz="1800"/>
              <a:t>(Comentário da revista)</a:t>
            </a:r>
            <a:endParaRPr b="1" sz="1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A 1ª vinda de Cristo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Eventos pré arrebatamento</a:t>
            </a:r>
            <a:endParaRPr sz="1800"/>
          </a:p>
        </p:txBody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1º Sinal - Apostasia: 2 TS 2:3a,  1TM 4:1-3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Em 1TM 4:1-3, Paulo fala aos Essênios, “Terapeutas” e Gnósticos.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Esses grupos praticavam uma  vida  de clausura e ascetismo.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2º Sinal - Anti-Cristo: 2 TS 2:3b-4; Dn 8:23-25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Em Dn 8:23-25 dia que o Anti-Cristo usará astúcias.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Também diz que a tranquilidade e segurança destruirá.</a:t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lang="pt-BR" sz="1800"/>
              <a:t>Doutrinas do arrebatamento:</a:t>
            </a:r>
            <a:endParaRPr sz="1800"/>
          </a:p>
          <a:p>
            <a:pPr indent="-3429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Pré-tribulacionistas e  Tribulacionistas</a:t>
            </a:r>
            <a:endParaRPr sz="1800"/>
          </a:p>
          <a:p>
            <a: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lang="pt-BR" sz="1800"/>
              <a:t>Eventos do arrebatamento: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○"/>
            </a:pPr>
            <a:r>
              <a:rPr lang="pt-BR" sz="1800"/>
              <a:t>1º Momento ⇒ Jesus desce do céu: 1TS 4:16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○"/>
            </a:pPr>
            <a:r>
              <a:rPr lang="pt-BR" sz="1800"/>
              <a:t>2º Momento ⇒ Ressurreição dos mortos: 1TS 4:16</a:t>
            </a:r>
            <a:endParaRPr sz="1800"/>
          </a:p>
          <a:p>
            <a:pPr indent="-342900" lvl="1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○"/>
            </a:pPr>
            <a:r>
              <a:rPr lang="pt-BR" sz="1800"/>
              <a:t>3º Momento ⇒  Os vivos sobem às nuvens: 1TS 4:17</a:t>
            </a:r>
            <a:endParaRPr sz="1800"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O que acontece depois do arrebatamento?</a:t>
            </a:r>
            <a:endParaRPr sz="1800"/>
          </a:p>
        </p:txBody>
      </p:sp>
      <p:sp>
        <p:nvSpPr>
          <p:cNvPr id="168" name="Shape 16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A 1ª vinda de Cristo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O arrebatamento</a:t>
            </a:r>
            <a:endParaRPr sz="1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aos Tessalonicenses.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 tipo de cristão que devemos ser.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Os cristãos de tessalônica.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Recomendações de Paulo para o viver cristão.</a:t>
            </a:r>
            <a:endParaRPr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  1ª volta de Cristo.</a:t>
            </a:r>
            <a:endParaRPr b="1"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Eventos pré arrebatamento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 arrebatamento</a:t>
            </a:r>
            <a:endParaRPr sz="18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180" name="Shape 18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Analisar o propósito da Carta aos Tessalonicenses através do principais temas apresentados. </a:t>
            </a:r>
            <a:endParaRPr b="1" sz="18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“Orai sem cessar”</a:t>
            </a:r>
            <a:endParaRPr/>
          </a:p>
        </p:txBody>
      </p:sp>
      <p:sp>
        <p:nvSpPr>
          <p:cNvPr id="186" name="Shape 186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1 Tessalonicenses 5:17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