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embedTrueTypeFonts="1" strictFirstAndLastChars="0" saveSubsetFonts="1">
  <p:sldMasterIdLst>
    <p:sldMasterId id="2147483659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</p:sldIdLst>
  <p:sldSz cy="5143500" cx="9144000"/>
  <p:notesSz cx="6858000" cy="9144000"/>
  <p:embeddedFontLst>
    <p:embeddedFont>
      <p:font typeface="Raleway"/>
      <p:regular r:id="rId24"/>
      <p:bold r:id="rId25"/>
      <p:italic r:id="rId26"/>
      <p:boldItalic r:id="rId27"/>
    </p:embeddedFont>
    <p:embeddedFont>
      <p:font typeface="Lato"/>
      <p:regular r:id="rId28"/>
      <p:bold r:id="rId29"/>
      <p:italic r:id="rId30"/>
      <p:boldItalic r:id="rId31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6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4" Type="http://schemas.openxmlformats.org/officeDocument/2006/relationships/font" Target="fonts/Raleway-regular.fntdata"/><Relationship Id="rId23" Type="http://schemas.openxmlformats.org/officeDocument/2006/relationships/slide" Target="slides/slide19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6" Type="http://schemas.openxmlformats.org/officeDocument/2006/relationships/font" Target="fonts/Raleway-italic.fntdata"/><Relationship Id="rId25" Type="http://schemas.openxmlformats.org/officeDocument/2006/relationships/font" Target="fonts/Raleway-bold.fntdata"/><Relationship Id="rId28" Type="http://schemas.openxmlformats.org/officeDocument/2006/relationships/font" Target="fonts/Lato-regular.fntdata"/><Relationship Id="rId27" Type="http://schemas.openxmlformats.org/officeDocument/2006/relationships/font" Target="fonts/Raleway-boldItalic.fntdata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29" Type="http://schemas.openxmlformats.org/officeDocument/2006/relationships/font" Target="fonts/Lato-bold.fntdata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31" Type="http://schemas.openxmlformats.org/officeDocument/2006/relationships/font" Target="fonts/Lato-boldItalic.fntdata"/><Relationship Id="rId30" Type="http://schemas.openxmlformats.org/officeDocument/2006/relationships/font" Target="fonts/Lato-italic.fntdata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Shape 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Shape 83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Shape 84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Shape 89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" name="Shape 90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Shape 96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" name="Shape 97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Shape 103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Shape 108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9" name="Shape 109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Shape 114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5" name="Shape 115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Shape 121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2" name="Shape 122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Shape 128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9" name="Shape 129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Shape 135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6" name="Shape 136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Shape 144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5" name="Shape 145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Shape 151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2" name="Shape 152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Shape 158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9" name="Shape 159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Shape 164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5" name="Shape 165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Shape 171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2" name="Shape 172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Shape 177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8" name="Shape 178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Shape 184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5" name="Shape 185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Shape 190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1" name="Shape 191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96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Shape 197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8" name="Shape 198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Shape 204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5" name="Shape 205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bg>
      <p:bgPr>
        <a:solidFill>
          <a:schemeClr val="lt2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1" name="Shape 11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12" name="Shape 12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3" name="Shape 13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4" name="Shape 14"/>
          <p:cNvSpPr txBox="1"/>
          <p:nvPr>
            <p:ph type="ctrTitle"/>
          </p:nvPr>
        </p:nvSpPr>
        <p:spPr>
          <a:xfrm>
            <a:off x="729450" y="1322450"/>
            <a:ext cx="7688100" cy="16647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15" name="Shape 15"/>
          <p:cNvSpPr txBox="1"/>
          <p:nvPr>
            <p:ph idx="1" type="subTitle"/>
          </p:nvPr>
        </p:nvSpPr>
        <p:spPr>
          <a:xfrm>
            <a:off x="729627" y="3172900"/>
            <a:ext cx="7688100" cy="5412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  <p:sp>
        <p:nvSpPr>
          <p:cNvPr id="16" name="Shape 16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bg>
      <p:bgPr>
        <a:solidFill>
          <a:schemeClr val="dk1"/>
        </a:solidFill>
      </p:bgPr>
    </p:bg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Shape 18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19" name="Shape 19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" name="Shape 20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1" name="Shape 21"/>
          <p:cNvSpPr txBox="1"/>
          <p:nvPr>
            <p:ph type="title"/>
          </p:nvPr>
        </p:nvSpPr>
        <p:spPr>
          <a:xfrm>
            <a:off x="729450" y="1322450"/>
            <a:ext cx="7688400" cy="15186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22" name="Shape 22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body" type="tx">
  <p:cSld name="TITLE_AND_BODY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4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25" name="Shape 25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26" name="Shape 26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7" name="Shape 27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28" name="Shape 28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29" name="Shape 29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30" name="Shape 30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two columns" type="twoColTx">
  <p:cSld name="TITLE_AND_TWO_COLUMNS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Shape 32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33" name="Shape 33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34" name="Shape 34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" name="Shape 35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36" name="Shape 36"/>
          <p:cNvSpPr txBox="1"/>
          <p:nvPr>
            <p:ph type="title"/>
          </p:nvPr>
        </p:nvSpPr>
        <p:spPr>
          <a:xfrm>
            <a:off x="729450" y="1318650"/>
            <a:ext cx="76884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37" name="Shape 37"/>
          <p:cNvSpPr txBox="1"/>
          <p:nvPr>
            <p:ph idx="1" type="body"/>
          </p:nvPr>
        </p:nvSpPr>
        <p:spPr>
          <a:xfrm>
            <a:off x="729325" y="2078875"/>
            <a:ext cx="37743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38" name="Shape 38"/>
          <p:cNvSpPr txBox="1"/>
          <p:nvPr>
            <p:ph idx="2" type="body"/>
          </p:nvPr>
        </p:nvSpPr>
        <p:spPr>
          <a:xfrm>
            <a:off x="4643604" y="2078875"/>
            <a:ext cx="37743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39" name="Shape 39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Shape 41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42" name="Shape 42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43" name="Shape 43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4" name="Shape 44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45" name="Shape 45"/>
          <p:cNvSpPr txBox="1"/>
          <p:nvPr>
            <p:ph type="title"/>
          </p:nvPr>
        </p:nvSpPr>
        <p:spPr>
          <a:xfrm>
            <a:off x="729450" y="1318650"/>
            <a:ext cx="76884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46" name="Shape 46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One column text">
  <p:cSld name="ONE_COLUMN_TEXT"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48"/>
          <p:cNvSpPr/>
          <p:nvPr/>
        </p:nvSpPr>
        <p:spPr>
          <a:xfrm>
            <a:off x="0" y="0"/>
            <a:ext cx="9144000" cy="48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49" name="Shape 49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50" name="Shape 50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1" name="Shape 51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52" name="Shape 52"/>
          <p:cNvSpPr txBox="1"/>
          <p:nvPr>
            <p:ph type="title"/>
          </p:nvPr>
        </p:nvSpPr>
        <p:spPr>
          <a:xfrm>
            <a:off x="730000" y="1318650"/>
            <a:ext cx="3300900" cy="13815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53" name="Shape 53"/>
          <p:cNvSpPr txBox="1"/>
          <p:nvPr>
            <p:ph idx="1" type="body"/>
          </p:nvPr>
        </p:nvSpPr>
        <p:spPr>
          <a:xfrm>
            <a:off x="721225" y="2781725"/>
            <a:ext cx="3300900" cy="15975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54" name="Shape 54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Main point">
  <p:cSld name="MAIN_POINT">
    <p:bg>
      <p:bgPr>
        <a:solidFill>
          <a:schemeClr val="accent3"/>
        </a:solidFill>
      </p:bgPr>
    </p:bg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" name="Shape 56"/>
          <p:cNvGrpSpPr/>
          <p:nvPr/>
        </p:nvGrpSpPr>
        <p:grpSpPr>
          <a:xfrm>
            <a:off x="830392" y="4169130"/>
            <a:ext cx="745763" cy="45826"/>
            <a:chOff x="4580561" y="2589004"/>
            <a:chExt cx="1064464" cy="25200"/>
          </a:xfrm>
        </p:grpSpPr>
        <p:sp>
          <p:nvSpPr>
            <p:cNvPr id="57" name="Shape 57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8" name="Shape 58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59" name="Shape 59"/>
          <p:cNvSpPr txBox="1"/>
          <p:nvPr>
            <p:ph type="title"/>
          </p:nvPr>
        </p:nvSpPr>
        <p:spPr>
          <a:xfrm>
            <a:off x="729450" y="864300"/>
            <a:ext cx="7021200" cy="2985000"/>
          </a:xfrm>
          <a:prstGeom prst="rect">
            <a:avLst/>
          </a:prstGeom>
        </p:spPr>
        <p:txBody>
          <a:bodyPr anchorCtr="0" anchor="ctr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60" name="Shape 60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title and description">
  <p:cSld name="SECTION_TITLE_AND_DESCRIPTION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hape 62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63" name="Shape 63"/>
          <p:cNvGrpSpPr/>
          <p:nvPr/>
        </p:nvGrpSpPr>
        <p:grpSpPr>
          <a:xfrm>
            <a:off x="830392" y="1191256"/>
            <a:ext cx="745763" cy="45826"/>
            <a:chOff x="4580561" y="2589004"/>
            <a:chExt cx="1064464" cy="25200"/>
          </a:xfrm>
        </p:grpSpPr>
        <p:sp>
          <p:nvSpPr>
            <p:cNvPr id="64" name="Shape 64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65" name="Shape 65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dk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66" name="Shape 66"/>
          <p:cNvSpPr txBox="1"/>
          <p:nvPr>
            <p:ph type="title"/>
          </p:nvPr>
        </p:nvSpPr>
        <p:spPr>
          <a:xfrm>
            <a:off x="730000" y="1318650"/>
            <a:ext cx="3300900" cy="16872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None/>
              <a:defRPr sz="26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67" name="Shape 67"/>
          <p:cNvSpPr txBox="1"/>
          <p:nvPr>
            <p:ph idx="1" type="subTitle"/>
          </p:nvPr>
        </p:nvSpPr>
        <p:spPr>
          <a:xfrm>
            <a:off x="724950" y="3161525"/>
            <a:ext cx="3300900" cy="7590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/>
        </p:txBody>
      </p:sp>
      <p:sp>
        <p:nvSpPr>
          <p:cNvPr id="68" name="Shape 68"/>
          <p:cNvSpPr txBox="1"/>
          <p:nvPr>
            <p:ph idx="2" type="body"/>
          </p:nvPr>
        </p:nvSpPr>
        <p:spPr>
          <a:xfrm>
            <a:off x="5174225" y="1352625"/>
            <a:ext cx="3374400" cy="30255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indent="-298450" lvl="1" marL="9144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indent="-298450" lvl="2" marL="13716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indent="-298450" lvl="3" marL="18288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indent="-298450" lvl="4" marL="22860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indent="-298450" lvl="5" marL="2743200"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indent="-298450" lvl="6" marL="3200400"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indent="-298450" lvl="7" marL="3657600"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indent="-298450" lvl="8" marL="4114800"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/>
        </p:txBody>
      </p:sp>
      <p:sp>
        <p:nvSpPr>
          <p:cNvPr id="69" name="Shape 69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aption">
  <p:cSld name="CAPTION_ONLY"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Shape 71"/>
          <p:cNvSpPr txBox="1"/>
          <p:nvPr>
            <p:ph idx="1" type="body"/>
          </p:nvPr>
        </p:nvSpPr>
        <p:spPr>
          <a:xfrm>
            <a:off x="724950" y="4372551"/>
            <a:ext cx="7697400" cy="460500"/>
          </a:xfrm>
          <a:prstGeom prst="rect">
            <a:avLst/>
          </a:prstGeom>
        </p:spPr>
        <p:txBody>
          <a:bodyPr anchorCtr="0" anchor="ctr" bIns="91425" lIns="91425" spcFirstLastPara="1" rIns="91425" wrap="square" tIns="91425"/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/>
        </p:txBody>
      </p:sp>
      <p:sp>
        <p:nvSpPr>
          <p:cNvPr id="72" name="Shape 72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ig number">
  <p:cSld name="BIG_NUMBER">
    <p:bg>
      <p:bgPr>
        <a:solidFill>
          <a:schemeClr val="dk1"/>
        </a:solidFill>
      </p:bgPr>
    </p:bg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Shape 74"/>
          <p:cNvGrpSpPr/>
          <p:nvPr/>
        </p:nvGrpSpPr>
        <p:grpSpPr>
          <a:xfrm>
            <a:off x="830392" y="4169130"/>
            <a:ext cx="745763" cy="45826"/>
            <a:chOff x="4580561" y="2589004"/>
            <a:chExt cx="1064464" cy="25200"/>
          </a:xfrm>
        </p:grpSpPr>
        <p:sp>
          <p:nvSpPr>
            <p:cNvPr id="75" name="Shape 75"/>
            <p:cNvSpPr/>
            <p:nvPr/>
          </p:nvSpPr>
          <p:spPr>
            <a:xfrm rot="-5400000">
              <a:off x="5366325" y="2335504"/>
              <a:ext cx="25200" cy="5322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76" name="Shape 76"/>
            <p:cNvSpPr/>
            <p:nvPr/>
          </p:nvSpPr>
          <p:spPr>
            <a:xfrm rot="-5400000">
              <a:off x="4836311" y="2333254"/>
              <a:ext cx="25200" cy="53670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77" name="Shape 77"/>
          <p:cNvSpPr txBox="1"/>
          <p:nvPr>
            <p:ph hasCustomPrompt="1" type="title"/>
          </p:nvPr>
        </p:nvSpPr>
        <p:spPr>
          <a:xfrm>
            <a:off x="729450" y="733950"/>
            <a:ext cx="7688400" cy="12447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8" name="Shape 78"/>
          <p:cNvSpPr txBox="1"/>
          <p:nvPr>
            <p:ph idx="1" type="body"/>
          </p:nvPr>
        </p:nvSpPr>
        <p:spPr>
          <a:xfrm>
            <a:off x="729450" y="2272888"/>
            <a:ext cx="7688400" cy="15804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indent="-31115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300"/>
              <a:buChar char="●"/>
              <a:defRPr>
                <a:solidFill>
                  <a:schemeClr val="lt1"/>
                </a:solidFill>
              </a:defRPr>
            </a:lvl1pPr>
            <a:lvl2pPr indent="-298450" lvl="1" marL="9144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2pPr>
            <a:lvl3pPr indent="-298450" lvl="2" marL="13716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3pPr>
            <a:lvl4pPr indent="-298450" lvl="3" marL="18288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●"/>
              <a:defRPr>
                <a:solidFill>
                  <a:schemeClr val="lt1"/>
                </a:solidFill>
              </a:defRPr>
            </a:lvl4pPr>
            <a:lvl5pPr indent="-298450" lvl="4" marL="22860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5pPr>
            <a:lvl6pPr indent="-298450" lvl="5" marL="27432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6pPr>
            <a:lvl7pPr indent="-298450" lvl="6" marL="32004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●"/>
              <a:defRPr>
                <a:solidFill>
                  <a:schemeClr val="lt1"/>
                </a:solidFill>
              </a:defRPr>
            </a:lvl7pPr>
            <a:lvl8pPr indent="-298450" lvl="7" marL="36576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8pPr>
            <a:lvl9pPr indent="-298450" lvl="8" marL="4114800"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79" name="Shape 79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Shape 81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streamline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b="1" sz="2800">
                <a:latin typeface="Raleway"/>
                <a:ea typeface="Raleway"/>
                <a:cs typeface="Raleway"/>
                <a:sym typeface="Ralewa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b="1" sz="2800">
                <a:latin typeface="Raleway"/>
                <a:ea typeface="Raleway"/>
                <a:cs typeface="Raleway"/>
                <a:sym typeface="Raleway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b="1" sz="2800">
                <a:latin typeface="Raleway"/>
                <a:ea typeface="Raleway"/>
                <a:cs typeface="Raleway"/>
                <a:sym typeface="Raleway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b="1" sz="2800">
                <a:latin typeface="Raleway"/>
                <a:ea typeface="Raleway"/>
                <a:cs typeface="Raleway"/>
                <a:sym typeface="Raleway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b="1" sz="2800">
                <a:latin typeface="Raleway"/>
                <a:ea typeface="Raleway"/>
                <a:cs typeface="Raleway"/>
                <a:sym typeface="Raleway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b="1" sz="2800">
                <a:latin typeface="Raleway"/>
                <a:ea typeface="Raleway"/>
                <a:cs typeface="Raleway"/>
                <a:sym typeface="Raleway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b="1" sz="2800">
                <a:latin typeface="Raleway"/>
                <a:ea typeface="Raleway"/>
                <a:cs typeface="Raleway"/>
                <a:sym typeface="Raleway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b="1" sz="2800">
                <a:latin typeface="Raleway"/>
                <a:ea typeface="Raleway"/>
                <a:cs typeface="Raleway"/>
                <a:sym typeface="Raleway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Font typeface="Raleway"/>
              <a:buNone/>
              <a:defRPr b="1" sz="2800">
                <a:latin typeface="Raleway"/>
                <a:ea typeface="Raleway"/>
                <a:cs typeface="Raleway"/>
                <a:sym typeface="Raleway"/>
              </a:defRPr>
            </a:lvl9pPr>
          </a:lstStyle>
          <a:p/>
        </p:txBody>
      </p:sp>
      <p:sp>
        <p:nvSpPr>
          <p:cNvPr id="7" name="Shape 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31115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300"/>
              <a:buFont typeface="Lato"/>
              <a:buChar char="●"/>
              <a:defRPr sz="13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1pPr>
            <a:lvl2pPr indent="-29845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○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2pPr>
            <a:lvl3pPr indent="-29845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■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3pPr>
            <a:lvl4pPr indent="-29845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●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4pPr>
            <a:lvl5pPr indent="-29845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○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5pPr>
            <a:lvl6pPr indent="-29845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■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6pPr>
            <a:lvl7pPr indent="-29845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●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7pPr>
            <a:lvl8pPr indent="-29845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Lato"/>
              <a:buChar char="○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8pPr>
            <a:lvl9pPr indent="-29845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accent1"/>
              </a:buClr>
              <a:buSzPts val="1100"/>
              <a:buFont typeface="Lato"/>
              <a:buChar char="■"/>
              <a:defRPr sz="11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/>
        </p:txBody>
      </p:sp>
      <p:sp>
        <p:nvSpPr>
          <p:cNvPr id="8" name="Shape 8"/>
          <p:cNvSpPr txBox="1"/>
          <p:nvPr>
            <p:ph idx="12" type="sldNum"/>
          </p:nvPr>
        </p:nvSpPr>
        <p:spPr>
          <a:xfrm>
            <a:off x="8536302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algn="r">
              <a:buNone/>
              <a:defRPr sz="1000">
                <a:solidFill>
                  <a:schemeClr val="accen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slide" Target="slide6.xml"/><Relationship Id="rId4" Type="http://schemas.openxmlformats.org/officeDocument/2006/relationships/slide" Target="slide7.xml"/><Relationship Id="rId5" Type="http://schemas.openxmlformats.org/officeDocument/2006/relationships/slide" Target="slide8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Shape 86"/>
          <p:cNvSpPr txBox="1"/>
          <p:nvPr>
            <p:ph type="ctrTitle"/>
          </p:nvPr>
        </p:nvSpPr>
        <p:spPr>
          <a:xfrm>
            <a:off x="729450" y="1322450"/>
            <a:ext cx="7688100" cy="1664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A importância da reconciliação</a:t>
            </a:r>
            <a:endParaRPr/>
          </a:p>
        </p:txBody>
      </p:sp>
      <p:sp>
        <p:nvSpPr>
          <p:cNvPr id="87" name="Shape 87"/>
          <p:cNvSpPr txBox="1"/>
          <p:nvPr>
            <p:ph idx="1" type="subTitle"/>
          </p:nvPr>
        </p:nvSpPr>
        <p:spPr>
          <a:xfrm>
            <a:off x="729627" y="3172900"/>
            <a:ext cx="7688100" cy="54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Estudo 18: Filemom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Shape 92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Introdução</a:t>
            </a:r>
            <a:endParaRPr/>
          </a:p>
        </p:txBody>
      </p:sp>
      <p:sp>
        <p:nvSpPr>
          <p:cNvPr id="93" name="Shape 93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RESUMO AULA ANTERIOR:</a:t>
            </a:r>
            <a:endParaRPr sz="1800"/>
          </a:p>
          <a:p>
            <a:pPr indent="-342900" lvl="1" marL="914400" rtl="0"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TEMA:</a:t>
            </a:r>
            <a:r>
              <a:rPr b="1" lang="pt-BR" sz="1800"/>
              <a:t> Pastorear e se deixar pastorear</a:t>
            </a:r>
            <a:endParaRPr b="1" sz="1800"/>
          </a:p>
          <a:p>
            <a:pPr indent="-342900" lvl="1" marL="914400" rtl="0"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BASE:  </a:t>
            </a:r>
            <a:r>
              <a:rPr b="1" lang="pt-BR" sz="1800"/>
              <a:t>Epístola </a:t>
            </a:r>
            <a:r>
              <a:rPr b="1" lang="pt-BR" sz="1800"/>
              <a:t>a Tito</a:t>
            </a:r>
            <a:endParaRPr b="1" sz="1800"/>
          </a:p>
          <a:p>
            <a:pPr indent="-342900" lvl="1" marL="9144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Ponto principal: </a:t>
            </a:r>
            <a:r>
              <a:rPr b="1" lang="pt-BR" sz="1800"/>
              <a:t>Andar segundo preceitos de Cristo</a:t>
            </a:r>
            <a:endParaRPr b="1" sz="1800"/>
          </a:p>
          <a:p>
            <a: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MOTIVAÇÃO: </a:t>
            </a:r>
            <a:endParaRPr sz="1800"/>
          </a:p>
          <a:p>
            <a:pPr indent="-342900" lvl="1" marL="914400" rtl="0"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Papel amassado</a:t>
            </a:r>
            <a:endParaRPr/>
          </a:p>
        </p:txBody>
      </p:sp>
      <p:sp>
        <p:nvSpPr>
          <p:cNvPr id="94" name="Shape 94"/>
          <p:cNvSpPr/>
          <p:nvPr/>
        </p:nvSpPr>
        <p:spPr>
          <a:xfrm>
            <a:off x="5617900" y="661675"/>
            <a:ext cx="3233400" cy="1548000"/>
          </a:xfrm>
          <a:prstGeom prst="wedgeRoundRectCallout">
            <a:avLst>
              <a:gd fmla="val -20270" name="adj1"/>
              <a:gd fmla="val 101617" name="adj2"/>
              <a:gd fmla="val 0" name="adj3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-317500" lvl="0" marL="457200" rtl="0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pt-BR"/>
              <a:t>Lideranças locais.</a:t>
            </a:r>
            <a:endParaRPr/>
          </a:p>
          <a:p>
            <a:pPr indent="-317500" lvl="0" marL="457200" rtl="0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pt-BR"/>
              <a:t>Combater desvios de caráter</a:t>
            </a:r>
            <a:endParaRPr/>
          </a:p>
          <a:p>
            <a:pPr indent="-317500" lvl="0" marL="457200" rtl="0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pt-BR"/>
              <a:t>Produzir boas obras.</a:t>
            </a:r>
            <a:endParaRPr/>
          </a:p>
          <a:p>
            <a:pPr indent="-317500" lvl="0" marL="457200" rtl="0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pt-BR"/>
              <a:t>Diga a verdade</a:t>
            </a:r>
            <a:endParaRPr/>
          </a:p>
          <a:p>
            <a:pPr indent="-317500" lvl="0" marL="457200" rtl="0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pt-BR"/>
              <a:t>Faça amizades saudáveis</a:t>
            </a:r>
            <a:endParaRPr/>
          </a:p>
          <a:p>
            <a:pPr indent="-317500" lvl="0" marL="457200" rtl="0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pt-BR"/>
              <a:t>Saber ouvir</a:t>
            </a:r>
            <a:br>
              <a:rPr lang="pt-BR"/>
            </a:b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Shape 99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Objetivo</a:t>
            </a:r>
            <a:endParaRPr/>
          </a:p>
        </p:txBody>
      </p:sp>
      <p:sp>
        <p:nvSpPr>
          <p:cNvPr id="100" name="Shape 100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b="1" lang="pt-BR" sz="1800"/>
              <a:t>Analisar a importância da reconciliação e a necessidade de sermos reconciliadores.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Shape 105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Roteiro</a:t>
            </a:r>
            <a:endParaRPr/>
          </a:p>
        </p:txBody>
      </p:sp>
      <p:sp>
        <p:nvSpPr>
          <p:cNvPr id="106" name="Shape 106"/>
          <p:cNvSpPr txBox="1"/>
          <p:nvPr>
            <p:ph idx="1" type="body"/>
          </p:nvPr>
        </p:nvSpPr>
        <p:spPr>
          <a:xfrm>
            <a:off x="729450" y="19264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b="1" lang="pt-BR" sz="1800"/>
              <a:t>Visão geral da carta a Tito.</a:t>
            </a:r>
            <a:endParaRPr b="1" sz="1800"/>
          </a:p>
          <a:p>
            <a:pPr indent="-342900" lvl="1" marL="9144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Contexto histórico.</a:t>
            </a:r>
            <a:endParaRPr sz="1800"/>
          </a:p>
          <a:p>
            <a:pPr indent="-342900" lvl="1" marL="9144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Estrutura literária.</a:t>
            </a:r>
            <a:endParaRPr sz="1800"/>
          </a:p>
          <a:p>
            <a:pPr indent="-342900" lvl="1" marL="9144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Principais temas.</a:t>
            </a:r>
            <a:endParaRPr sz="1800"/>
          </a:p>
          <a:p>
            <a:pPr indent="-3429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b="1" lang="pt-BR" sz="1800"/>
              <a:t>O lado esquecido do perdão</a:t>
            </a:r>
            <a:endParaRPr b="1" sz="1800"/>
          </a:p>
          <a:p>
            <a:pPr indent="-342900" lvl="1" marL="9144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O que é o perdão?</a:t>
            </a:r>
            <a:endParaRPr sz="1800"/>
          </a:p>
          <a:p>
            <a:pPr indent="-342900" lvl="1" marL="9144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Processo do perdão.</a:t>
            </a:r>
            <a:endParaRPr sz="1800"/>
          </a:p>
          <a:p>
            <a:pPr indent="-342900" lvl="1" marL="9144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Resultado do perdão.</a:t>
            </a:r>
            <a:br>
              <a:rPr lang="pt-BR" sz="1800"/>
            </a:br>
            <a:endParaRPr sz="18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Shape 111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/>
              <a:t>Visão geral da carta a Filemom</a:t>
            </a:r>
            <a:endParaRPr sz="2400"/>
          </a:p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/>
              <a:t>- Contexto Histórico</a:t>
            </a:r>
            <a:endParaRPr/>
          </a:p>
        </p:txBody>
      </p:sp>
      <p:sp>
        <p:nvSpPr>
          <p:cNvPr id="112" name="Shape 112"/>
          <p:cNvSpPr txBox="1"/>
          <p:nvPr>
            <p:ph idx="1" type="body"/>
          </p:nvPr>
        </p:nvSpPr>
        <p:spPr>
          <a:xfrm>
            <a:off x="729450" y="2078875"/>
            <a:ext cx="79971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Epístolas paulinas a Filemom, </a:t>
            </a:r>
            <a:endParaRPr sz="1800"/>
          </a:p>
          <a:p>
            <a:pPr indent="-342900" lvl="0" marL="4572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Foi escrita por volta de 60 d.C., durante a 1º prisão de Paulo.</a:t>
            </a:r>
            <a:endParaRPr sz="1800"/>
          </a:p>
          <a:p>
            <a:pPr indent="-342900" lvl="0" marL="4572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É uma carta pessoal e foi escrita em paralelo com Colossenses.</a:t>
            </a:r>
            <a:endParaRPr sz="1800"/>
          </a:p>
          <a:p>
            <a:pPr indent="-342900" lvl="0" marL="4572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Filemon era um cristão rico. Era o anfitrião (ou pastor) de Colosso. </a:t>
            </a:r>
            <a:r>
              <a:rPr b="1" i="1" lang="pt-BR" sz="1800" u="sng">
                <a:solidFill>
                  <a:schemeClr val="hlink"/>
                </a:solidFill>
                <a:hlinkClick action="ppaction://hlinksldjump" r:id="rId3"/>
              </a:rPr>
              <a:t>(v. 1,2)</a:t>
            </a:r>
            <a:endParaRPr b="1" i="1" sz="1800"/>
          </a:p>
          <a:p>
            <a:pPr indent="-342900" lvl="0" marL="4572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É mais provável que pastor fosse Epafras. </a:t>
            </a:r>
            <a:r>
              <a:rPr b="1" i="1" lang="pt-BR" sz="1800"/>
              <a:t>(v. 23)</a:t>
            </a:r>
            <a:r>
              <a:rPr b="1" i="1" lang="pt-BR" sz="1800" u="sng">
                <a:solidFill>
                  <a:schemeClr val="hlink"/>
                </a:solidFill>
                <a:hlinkClick action="ppaction://hlinksldjump" r:id="rId4"/>
              </a:rPr>
              <a:t> (Cl 1:7)</a:t>
            </a:r>
            <a:endParaRPr b="1" i="1" sz="1800"/>
          </a:p>
          <a:p>
            <a:pPr indent="-342900" lvl="0" marL="4572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Onésimo seria um “Bondservant” que fugiu ( roubando?) Filemom </a:t>
            </a:r>
            <a:r>
              <a:rPr b="1" i="1" lang="pt-BR" sz="1800"/>
              <a:t>(V.18</a:t>
            </a:r>
            <a:r>
              <a:rPr lang="pt-BR" sz="1800"/>
              <a:t>).</a:t>
            </a:r>
            <a:endParaRPr sz="1800"/>
          </a:p>
          <a:p>
            <a:pPr indent="-342900" lvl="0" marL="4572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Onésimo vai pra Roma, encontra Paulo, converte-se e volta </a:t>
            </a:r>
            <a:r>
              <a:rPr b="1" i="1" lang="pt-BR" sz="1800" u="sng">
                <a:solidFill>
                  <a:schemeClr val="hlink"/>
                </a:solidFill>
                <a:hlinkClick action="ppaction://hlinksldjump" r:id="rId5"/>
              </a:rPr>
              <a:t>(Cl 4: 7-9)</a:t>
            </a:r>
            <a:r>
              <a:rPr b="1" i="1" lang="pt-BR" sz="1800"/>
              <a:t>.</a:t>
            </a:r>
            <a:endParaRPr b="1" i="1" sz="18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Shape 117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Filemom 1,2</a:t>
            </a:r>
            <a:endParaRPr/>
          </a:p>
        </p:txBody>
      </p:sp>
      <p:sp>
        <p:nvSpPr>
          <p:cNvPr id="118" name="Shape 118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i="1" lang="pt-BR" sz="2000"/>
              <a:t>1. </a:t>
            </a:r>
            <a:r>
              <a:rPr i="1" lang="pt-BR" sz="2000"/>
              <a:t>Paulo, prisioneiro de Cristo Jesus, e o irmão Timóteo, a você, Filemom, nosso amado cooperador.</a:t>
            </a:r>
            <a:endParaRPr i="1" sz="2000"/>
          </a:p>
          <a:p>
            <a:pPr indent="0" lvl="0" marL="0">
              <a:spcBef>
                <a:spcPts val="1600"/>
              </a:spcBef>
              <a:spcAft>
                <a:spcPts val="1600"/>
              </a:spcAft>
              <a:buNone/>
            </a:pPr>
            <a:r>
              <a:rPr i="1" lang="pt-BR" sz="2000"/>
              <a:t>2. à irmã Áfia, a Arquipo, nosso companheiro de lutas, e à igreja que se reúne com você em sua casa.</a:t>
            </a:r>
            <a:endParaRPr/>
          </a:p>
        </p:txBody>
      </p:sp>
      <p:sp>
        <p:nvSpPr>
          <p:cNvPr id="119" name="Shape 119"/>
          <p:cNvSpPr/>
          <p:nvPr/>
        </p:nvSpPr>
        <p:spPr>
          <a:xfrm>
            <a:off x="7827625" y="3820175"/>
            <a:ext cx="1086000" cy="1086000"/>
          </a:xfrm>
          <a:prstGeom prst="ellipse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Voltar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Shape 124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Colossenses </a:t>
            </a:r>
            <a:r>
              <a:rPr lang="pt-BR"/>
              <a:t>1:7</a:t>
            </a:r>
            <a:endParaRPr/>
          </a:p>
        </p:txBody>
      </p:sp>
      <p:sp>
        <p:nvSpPr>
          <p:cNvPr id="125" name="Shape 125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1600"/>
              </a:spcAft>
              <a:buNone/>
            </a:pPr>
            <a:r>
              <a:rPr i="1" lang="pt-BR" sz="2000"/>
              <a:t>1. </a:t>
            </a:r>
            <a:r>
              <a:rPr i="1" lang="pt-BR" sz="2000"/>
              <a:t>Vocês o aprenderam de Epafras, nosso amado cooperador, fiel ministro de Cristo para conosco,</a:t>
            </a:r>
            <a:endParaRPr/>
          </a:p>
        </p:txBody>
      </p:sp>
      <p:sp>
        <p:nvSpPr>
          <p:cNvPr id="126" name="Shape 126"/>
          <p:cNvSpPr/>
          <p:nvPr/>
        </p:nvSpPr>
        <p:spPr>
          <a:xfrm>
            <a:off x="7827625" y="3820175"/>
            <a:ext cx="1086000" cy="1086000"/>
          </a:xfrm>
          <a:prstGeom prst="ellipse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Voltar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Shape 131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Colossenses 4:7-9</a:t>
            </a:r>
            <a:endParaRPr/>
          </a:p>
        </p:txBody>
      </p:sp>
      <p:sp>
        <p:nvSpPr>
          <p:cNvPr id="132" name="Shape 132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rPr i="1" lang="pt-BR" sz="1800"/>
              <a:t>7. Tíquico lhes informará todas as coisas a meu respeito. Ele é um irmão amado, ministro fiel e cooperador no serviço do Senhor.</a:t>
            </a:r>
            <a:endParaRPr i="1" sz="1800"/>
          </a:p>
          <a:p>
            <a:pPr indent="0" lvl="0" marL="0">
              <a:spcBef>
                <a:spcPts val="1600"/>
              </a:spcBef>
              <a:spcAft>
                <a:spcPts val="0"/>
              </a:spcAft>
              <a:buNone/>
            </a:pPr>
            <a:r>
              <a:rPr i="1" lang="pt-BR" sz="1800"/>
              <a:t>8. Eu o envio a vocês precisamente com o propósito de que saibam de tudo o que se passa conosco, e para que ele fortaleça os seus corações.</a:t>
            </a:r>
            <a:endParaRPr i="1" sz="1800"/>
          </a:p>
          <a:p>
            <a:pPr indent="0" lvl="0" marL="0" rtl="0">
              <a:spcBef>
                <a:spcPts val="1600"/>
              </a:spcBef>
              <a:spcAft>
                <a:spcPts val="1600"/>
              </a:spcAft>
              <a:buNone/>
            </a:pPr>
            <a:r>
              <a:rPr i="1" lang="pt-BR" sz="1800"/>
              <a:t>9. Ele irá com Onésimo, fiel e amado irmão, que é um de vocês. Eles irão contar-lhes tudo o que está acontecendo aqui.</a:t>
            </a:r>
            <a:endParaRPr sz="1800"/>
          </a:p>
        </p:txBody>
      </p:sp>
      <p:sp>
        <p:nvSpPr>
          <p:cNvPr id="133" name="Shape 133"/>
          <p:cNvSpPr/>
          <p:nvPr/>
        </p:nvSpPr>
        <p:spPr>
          <a:xfrm>
            <a:off x="7827625" y="3820175"/>
            <a:ext cx="1086000" cy="1086000"/>
          </a:xfrm>
          <a:prstGeom prst="ellipse">
            <a:avLst/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Voltar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Shape 138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9" name="Shape 139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140" name="Shape 14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56872" y="0"/>
            <a:ext cx="7830256" cy="5143499"/>
          </a:xfrm>
          <a:prstGeom prst="rect">
            <a:avLst/>
          </a:prstGeom>
          <a:noFill/>
          <a:ln>
            <a:noFill/>
          </a:ln>
        </p:spPr>
      </p:pic>
      <p:sp>
        <p:nvSpPr>
          <p:cNvPr id="141" name="Shape 141"/>
          <p:cNvSpPr/>
          <p:nvPr/>
        </p:nvSpPr>
        <p:spPr>
          <a:xfrm>
            <a:off x="6054850" y="2078875"/>
            <a:ext cx="823800" cy="432900"/>
          </a:xfrm>
          <a:prstGeom prst="ellipse">
            <a:avLst/>
          </a:prstGeom>
          <a:noFill/>
          <a:ln cap="flat" cmpd="sng" w="2857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2" name="Shape 142"/>
          <p:cNvSpPr/>
          <p:nvPr/>
        </p:nvSpPr>
        <p:spPr>
          <a:xfrm>
            <a:off x="1635425" y="231200"/>
            <a:ext cx="823800" cy="432900"/>
          </a:xfrm>
          <a:prstGeom prst="ellipse">
            <a:avLst/>
          </a:prstGeom>
          <a:noFill/>
          <a:ln cap="flat" cmpd="sng" w="28575">
            <a:solidFill>
              <a:srgbClr val="FF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Shape 147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/>
              <a:t>Visão geral da carta a Filemom</a:t>
            </a:r>
            <a:endParaRPr sz="2400"/>
          </a:p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/>
              <a:t>- Estrutura literária</a:t>
            </a:r>
            <a:endParaRPr sz="1800"/>
          </a:p>
        </p:txBody>
      </p:sp>
      <p:sp>
        <p:nvSpPr>
          <p:cNvPr id="148" name="Shape 148"/>
          <p:cNvSpPr txBox="1"/>
          <p:nvPr>
            <p:ph idx="1" type="body"/>
          </p:nvPr>
        </p:nvSpPr>
        <p:spPr>
          <a:xfrm>
            <a:off x="729450" y="2078875"/>
            <a:ext cx="7688700" cy="2266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b="1" lang="pt-BR" sz="1800"/>
              <a:t>ESTILO: </a:t>
            </a:r>
            <a:r>
              <a:rPr lang="pt-BR" sz="1800"/>
              <a:t>Discurso em prosa, escrito de próprio punho por Paulo</a:t>
            </a:r>
            <a:endParaRPr sz="1800"/>
          </a:p>
          <a:p>
            <a:pPr indent="-342900" lvl="1" marL="9144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i="1" lang="pt-BR" sz="1800"/>
              <a:t>Eu, Paulo, escrevo de próprio punho </a:t>
            </a:r>
            <a:r>
              <a:rPr b="1" i="1" lang="pt-BR" sz="1800"/>
              <a:t>(v. 19)</a:t>
            </a:r>
            <a:endParaRPr b="1" i="1" sz="1800"/>
          </a:p>
          <a:p>
            <a:pPr indent="-342900" lvl="0" marL="4572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b="1" lang="pt-BR" sz="1800"/>
              <a:t>ORGANIZAÇÃO:</a:t>
            </a:r>
            <a:r>
              <a:rPr lang="pt-BR" sz="1800"/>
              <a:t> Forma prescrita por professores gregos e romanos:</a:t>
            </a:r>
            <a:endParaRPr sz="1800"/>
          </a:p>
          <a:p>
            <a:pPr indent="-342900" lvl="1" marL="9144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Construir o empatia </a:t>
            </a:r>
            <a:r>
              <a:rPr b="1" i="1" lang="pt-BR" sz="1800"/>
              <a:t>(v. 4-10)</a:t>
            </a:r>
            <a:r>
              <a:rPr lang="pt-BR" sz="1800"/>
              <a:t>. Persuadir a mente </a:t>
            </a:r>
            <a:r>
              <a:rPr b="1" i="1" lang="pt-BR" sz="1800"/>
              <a:t>(v. 11-19)</a:t>
            </a:r>
            <a:r>
              <a:rPr lang="pt-BR" sz="1800"/>
              <a:t>. Mover as emoções </a:t>
            </a:r>
            <a:r>
              <a:rPr b="1" i="1" lang="pt-BR" sz="1800"/>
              <a:t>(v. 20-21)</a:t>
            </a:r>
            <a:r>
              <a:rPr lang="pt-BR" sz="1800"/>
              <a:t>.</a:t>
            </a:r>
            <a:endParaRPr sz="1800"/>
          </a:p>
          <a:p>
            <a:pPr indent="-342900" lvl="1" marL="9144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Onésimo é mencionado apenas depois da empatia </a:t>
            </a:r>
            <a:r>
              <a:rPr b="1" i="1" lang="pt-BR" sz="1800"/>
              <a:t>(v.10)</a:t>
            </a:r>
            <a:r>
              <a:rPr lang="pt-BR" sz="1800"/>
              <a:t> e o apelo é declarado no final da seção para persuadir a mente</a:t>
            </a:r>
            <a:r>
              <a:rPr b="1" i="1" lang="pt-BR" sz="1800"/>
              <a:t> (v. 17)</a:t>
            </a:r>
            <a:endParaRPr b="1" i="1" sz="1800"/>
          </a:p>
        </p:txBody>
      </p:sp>
      <p:sp>
        <p:nvSpPr>
          <p:cNvPr id="149" name="Shape 149"/>
          <p:cNvSpPr/>
          <p:nvPr/>
        </p:nvSpPr>
        <p:spPr>
          <a:xfrm>
            <a:off x="6916275" y="898875"/>
            <a:ext cx="1572900" cy="1011300"/>
          </a:xfrm>
          <a:prstGeom prst="wedgeRoundRectCallout">
            <a:avLst>
              <a:gd fmla="val 18258" name="adj1"/>
              <a:gd fmla="val 141343" name="adj2"/>
              <a:gd fmla="val 0" name="adj3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Isso é usado até hoje.</a:t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Shape 154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/>
              <a:t>Visão geral da carta a Filemom</a:t>
            </a:r>
            <a:endParaRPr sz="2400"/>
          </a:p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/>
              <a:t>- Principais temas</a:t>
            </a:r>
            <a:endParaRPr sz="1800"/>
          </a:p>
        </p:txBody>
      </p:sp>
      <p:sp>
        <p:nvSpPr>
          <p:cNvPr id="155" name="Shape 155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Lato"/>
              <a:buChar char="●"/>
            </a:pPr>
            <a:r>
              <a:rPr b="1" lang="pt-BR" sz="1800"/>
              <a:t>Comunhão (Koinonia): Compartilhamos uma mesma vida em Cristo</a:t>
            </a:r>
            <a:endParaRPr b="1" sz="1800"/>
          </a:p>
          <a:p>
            <a:pPr indent="-342900" lvl="1" marL="914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b="1" i="1" lang="pt-BR" sz="1800"/>
              <a:t>(v. 6) </a:t>
            </a:r>
            <a:r>
              <a:rPr lang="pt-BR" sz="1800"/>
              <a:t>Oro para que a comunhão que procede da sua fé seja eficaz no pleno conhecimento de todo o bem que temos em Cristo.</a:t>
            </a:r>
            <a:endParaRPr sz="1800"/>
          </a:p>
          <a:p>
            <a:pPr indent="-342900" lvl="1" marL="914400" marR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ts val="1800"/>
              <a:buChar char="○"/>
            </a:pPr>
            <a:r>
              <a:rPr b="1" i="1" lang="pt-BR" sz="1800"/>
              <a:t>(v. 17) </a:t>
            </a:r>
            <a:r>
              <a:rPr lang="pt-BR" sz="1800"/>
              <a:t>Assim, se você me considera companheiro na fé, receba-o como se estivesse recebendo a mim.</a:t>
            </a:r>
            <a:endParaRPr sz="1800"/>
          </a:p>
          <a:p>
            <a:pPr indent="-342900" lvl="1" marL="914400" marR="0" rtl="0" algn="l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SzPts val="1800"/>
              <a:buChar char="○"/>
            </a:pPr>
            <a:r>
              <a:rPr b="1" i="1" lang="pt-BR" sz="1800"/>
              <a:t>(Cl 3:11)</a:t>
            </a:r>
            <a:r>
              <a:rPr lang="pt-BR" sz="1800"/>
              <a:t> Nessa nova vida já não há diferença entre grego e judeu, circunciso e incircunciso, bárbaro e cita, escravo e livre, mas </a:t>
            </a:r>
            <a:r>
              <a:rPr lang="pt-BR" sz="1800" u="sng"/>
              <a:t>Cristo é tudo e está em todos.</a:t>
            </a:r>
            <a:endParaRPr sz="1800" u="sng"/>
          </a:p>
        </p:txBody>
      </p:sp>
      <p:sp>
        <p:nvSpPr>
          <p:cNvPr id="156" name="Shape 156"/>
          <p:cNvSpPr/>
          <p:nvPr/>
        </p:nvSpPr>
        <p:spPr>
          <a:xfrm>
            <a:off x="6541725" y="799000"/>
            <a:ext cx="2372100" cy="973800"/>
          </a:xfrm>
          <a:prstGeom prst="wedgeRoundRectCallout">
            <a:avLst>
              <a:gd fmla="val -20527" name="adj1"/>
              <a:gd fmla="val 87174" name="adj2"/>
              <a:gd fmla="val 0" name="adj3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Paulo não combate a escravidão, mas a ideia do escravo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Shape 161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/>
              <a:t>Visão geral da carta a Filemom</a:t>
            </a:r>
            <a:endParaRPr sz="2400"/>
          </a:p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/>
              <a:t>- Principais temas</a:t>
            </a:r>
            <a:endParaRPr sz="1800"/>
          </a:p>
        </p:txBody>
      </p:sp>
      <p:sp>
        <p:nvSpPr>
          <p:cNvPr id="162" name="Shape 162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Lato"/>
              <a:buChar char="●"/>
            </a:pPr>
            <a:r>
              <a:rPr b="1" lang="pt-BR" sz="1800"/>
              <a:t>Reconciliação</a:t>
            </a:r>
            <a:endParaRPr b="1" sz="1800"/>
          </a:p>
          <a:p>
            <a:pPr indent="-3429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b="1" lang="pt-BR" sz="1800"/>
              <a:t>Entre o homem e Deus: </a:t>
            </a:r>
            <a:r>
              <a:rPr lang="pt-BR" sz="1800"/>
              <a:t>Abraão por Sodoma e Gomorra, Moisés pelos Hebreus , sistema de sacrifícios, Jesus na cruz.</a:t>
            </a:r>
            <a:endParaRPr sz="1800"/>
          </a:p>
          <a:p>
            <a:pPr indent="-342900" lvl="1" marL="9144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○"/>
            </a:pPr>
            <a:r>
              <a:rPr b="1" lang="pt-BR" sz="1800"/>
              <a:t>Entre homens: </a:t>
            </a:r>
            <a:r>
              <a:rPr lang="pt-BR" sz="1800"/>
              <a:t>Esaú e Jacó, José e seus irmãos, Pedro e Jesus. Paulo e Marcos. Paulo e Barnabé.</a:t>
            </a:r>
            <a:endParaRPr sz="1800"/>
          </a:p>
          <a:p>
            <a:pPr indent="-342900" lvl="1" marL="9144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Envolve riscos. Onésimo poderia ser preso ou Filemon lesado.</a:t>
            </a:r>
            <a:endParaRPr sz="1800"/>
          </a:p>
          <a:p>
            <a:pPr indent="-342900" lvl="1" marL="9144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Pode precisar de mediação. </a:t>
            </a:r>
            <a:endParaRPr sz="1800"/>
          </a:p>
          <a:p>
            <a:pPr indent="-342900" lvl="1" marL="914400" marR="0" rtl="0" algn="l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SzPts val="1800"/>
              <a:buChar char="○"/>
            </a:pPr>
            <a:r>
              <a:rPr lang="pt-BR" sz="1800"/>
              <a:t>A carta de Filemom conta a história da humanidade.</a:t>
            </a:r>
            <a:endParaRPr sz="180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Shape 167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/>
              <a:t>Visão geral da carta a Filemom</a:t>
            </a:r>
            <a:endParaRPr sz="2400"/>
          </a:p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/>
              <a:t>- Principais temas</a:t>
            </a:r>
            <a:endParaRPr sz="2400"/>
          </a:p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8" name="Shape 168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b="1" lang="pt-BR" sz="1800"/>
              <a:t>Reconciliação</a:t>
            </a:r>
            <a:endParaRPr/>
          </a:p>
        </p:txBody>
      </p:sp>
      <p:sp>
        <p:nvSpPr>
          <p:cNvPr id="169" name="Shape 169"/>
          <p:cNvSpPr/>
          <p:nvPr/>
        </p:nvSpPr>
        <p:spPr>
          <a:xfrm>
            <a:off x="2209350" y="2471900"/>
            <a:ext cx="4728900" cy="1623000"/>
          </a:xfrm>
          <a:prstGeom prst="cloudCallout">
            <a:avLst>
              <a:gd fmla="val -92" name="adj1"/>
              <a:gd fmla="val 99994" name="adj2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/>
              <a:t>O que é necessário para ocorra uma reconciliação.</a:t>
            </a:r>
            <a:endParaRPr b="1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Shape 174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/>
              <a:t>Visão geral da carta a Filemom</a:t>
            </a:r>
            <a:endParaRPr sz="2400"/>
          </a:p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/>
              <a:t>- Principais temas</a:t>
            </a:r>
            <a:endParaRPr sz="1800"/>
          </a:p>
        </p:txBody>
      </p:sp>
      <p:sp>
        <p:nvSpPr>
          <p:cNvPr id="175" name="Shape 175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Lato"/>
              <a:buChar char="●"/>
            </a:pPr>
            <a:r>
              <a:rPr b="1" lang="pt-BR" sz="1800"/>
              <a:t>Reconciliação</a:t>
            </a:r>
            <a:endParaRPr b="1" sz="1800"/>
          </a:p>
          <a:p>
            <a:pPr indent="-3429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b="1" lang="pt-BR" sz="1800"/>
              <a:t>Pilares da reconciliação:</a:t>
            </a:r>
            <a:endParaRPr b="1" sz="1800"/>
          </a:p>
          <a:p>
            <a:pPr indent="-342900" lvl="2" marL="13716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■"/>
            </a:pPr>
            <a:r>
              <a:rPr lang="pt-BR" sz="1800"/>
              <a:t>Assumir (possibilidade) que uma ofensa foi cometida. (v. 18)</a:t>
            </a:r>
            <a:endParaRPr sz="1800"/>
          </a:p>
          <a:p>
            <a:pPr indent="-342900" lvl="2" marL="13716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Char char="■"/>
            </a:pPr>
            <a:r>
              <a:rPr lang="pt-BR" sz="1800"/>
              <a:t>Decidir sobre o dano causado. (reparação ou perdão) (v. 19)</a:t>
            </a:r>
            <a:endParaRPr sz="1800"/>
          </a:p>
          <a:p>
            <a:pPr indent="-342900" lvl="2" marL="1371600" marR="0" rtl="0" algn="l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SzPts val="1800"/>
              <a:buChar char="■"/>
            </a:pPr>
            <a:r>
              <a:rPr lang="pt-BR" sz="1800"/>
              <a:t>Viver uma mudança de atitude. (v. 11)</a:t>
            </a:r>
            <a:endParaRPr sz="180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Shape 180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O lado esquecido do perdão</a:t>
            </a:r>
            <a:endParaRPr/>
          </a:p>
        </p:txBody>
      </p:sp>
      <p:sp>
        <p:nvSpPr>
          <p:cNvPr id="181" name="Shape 181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Mateus 18</a:t>
            </a:r>
            <a:endParaRPr sz="1800"/>
          </a:p>
          <a:p>
            <a:pPr indent="-342900" lvl="1" marL="914400" rtl="0"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Jesus diz para arrancar a parte do corpo que te faz pecar.</a:t>
            </a:r>
            <a:endParaRPr sz="1800"/>
          </a:p>
          <a:p>
            <a:pPr indent="-342900" lvl="1" marL="914400" rtl="0"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Jesus diz para confrontar e tratar como gentio. </a:t>
            </a:r>
            <a:endParaRPr sz="1800"/>
          </a:p>
          <a:p>
            <a:pPr indent="-342900" lvl="2" marL="1371600" rtl="0">
              <a:spcBef>
                <a:spcPts val="0"/>
              </a:spcBef>
              <a:spcAft>
                <a:spcPts val="0"/>
              </a:spcAft>
              <a:buSzPts val="1800"/>
              <a:buChar char="■"/>
            </a:pPr>
            <a:r>
              <a:rPr lang="pt-BR" sz="1800"/>
              <a:t>Paulo explica melhor em </a:t>
            </a:r>
            <a:r>
              <a:rPr lang="pt-BR" sz="1800"/>
              <a:t>(1 Co 5.5)</a:t>
            </a:r>
            <a:endParaRPr sz="1800"/>
          </a:p>
          <a:p>
            <a:pPr indent="-342900" lvl="1" marL="9144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Credor se </a:t>
            </a:r>
            <a:r>
              <a:rPr lang="pt-BR" sz="1800"/>
              <a:t>compadece</a:t>
            </a:r>
            <a:r>
              <a:rPr lang="pt-BR" sz="1800"/>
              <a:t> depois do pedido de perdão</a:t>
            </a:r>
            <a:endParaRPr sz="1800"/>
          </a:p>
          <a:p>
            <a: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pt-BR" sz="1800"/>
              <a:t>Lucas 17:1-5</a:t>
            </a:r>
            <a:endParaRPr sz="1800"/>
          </a:p>
          <a:p>
            <a:pPr indent="-342900" lvl="1" marL="914400"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Jesus condiciona o perdão ao arrependimento.</a:t>
            </a:r>
            <a:endParaRPr sz="1800"/>
          </a:p>
        </p:txBody>
      </p:sp>
      <p:sp>
        <p:nvSpPr>
          <p:cNvPr id="182" name="Shape 182"/>
          <p:cNvSpPr/>
          <p:nvPr/>
        </p:nvSpPr>
        <p:spPr>
          <a:xfrm>
            <a:off x="6541725" y="799000"/>
            <a:ext cx="2372100" cy="973800"/>
          </a:xfrm>
          <a:prstGeom prst="wedgeRoundRectCallout">
            <a:avLst>
              <a:gd fmla="val -20527" name="adj1"/>
              <a:gd fmla="val 87174" name="adj2"/>
              <a:gd fmla="val 0" name="adj3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Ler na revista o lado conhecido, o “tem que perdoar”</a:t>
            </a:r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Shape 187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O lado esquecido do perdão</a:t>
            </a:r>
            <a:endParaRPr b="0"/>
          </a:p>
        </p:txBody>
      </p:sp>
      <p:sp>
        <p:nvSpPr>
          <p:cNvPr id="188" name="Shape 188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556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Char char="●"/>
            </a:pPr>
            <a:r>
              <a:rPr lang="pt-BR" sz="2000"/>
              <a:t>O que é o perdão?</a:t>
            </a:r>
            <a:endParaRPr sz="2000"/>
          </a:p>
          <a:p>
            <a:pPr indent="-355600" lvl="1" marL="9144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000"/>
              <a:buChar char="○"/>
            </a:pPr>
            <a:r>
              <a:rPr lang="pt-BR" sz="2000"/>
              <a:t>Liberar a pessoa arrependida das consequências do erro.</a:t>
            </a:r>
            <a:endParaRPr sz="2000"/>
          </a:p>
          <a:p>
            <a:pPr indent="-3556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Char char="●"/>
            </a:pPr>
            <a:r>
              <a:rPr lang="pt-BR" sz="2000"/>
              <a:t>Processo do perdão.</a:t>
            </a:r>
            <a:endParaRPr sz="2000"/>
          </a:p>
          <a:p>
            <a:pPr indent="-355600" lvl="1" marL="9144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Char char="○"/>
            </a:pPr>
            <a:r>
              <a:rPr lang="pt-BR" sz="2000"/>
              <a:t>Começa no arrependimento verdadeiro de quem errou.</a:t>
            </a:r>
            <a:endParaRPr sz="2000"/>
          </a:p>
          <a:p>
            <a:pPr indent="-355600" lvl="1" marL="9144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000"/>
              <a:buChar char="○"/>
            </a:pPr>
            <a:r>
              <a:rPr lang="pt-BR" sz="2000"/>
              <a:t>Não pode ser negado por quem foi vítima do erro.</a:t>
            </a:r>
            <a:endParaRPr sz="2000"/>
          </a:p>
          <a:p>
            <a:pPr indent="-3556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Char char="●"/>
            </a:pPr>
            <a:r>
              <a:rPr lang="pt-BR" sz="2000"/>
              <a:t>Resultado do perdão.</a:t>
            </a:r>
            <a:endParaRPr sz="2000"/>
          </a:p>
          <a:p>
            <a:pPr indent="-355600" lvl="1" marL="9144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000"/>
              <a:buChar char="○"/>
            </a:pPr>
            <a:r>
              <a:rPr lang="pt-BR" sz="2000"/>
              <a:t>Uma mudança verdadeira de atitude em quem falhou.</a:t>
            </a:r>
            <a:endParaRPr sz="2000"/>
          </a:p>
          <a:p>
            <a:pPr indent="-355600" lvl="1" marL="914400">
              <a:spcBef>
                <a:spcPts val="0"/>
              </a:spcBef>
              <a:spcAft>
                <a:spcPts val="0"/>
              </a:spcAft>
              <a:buSzPts val="2000"/>
              <a:buChar char="○"/>
            </a:pPr>
            <a:r>
              <a:rPr lang="pt-BR" sz="2000"/>
              <a:t>Quem perda precisa agir como se a ofensa nunca ocorrera.</a:t>
            </a:r>
            <a:endParaRPr sz="200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Shape 193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O lado esquecido do perdão</a:t>
            </a:r>
            <a:endParaRPr b="0"/>
          </a:p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4" name="Shape 194"/>
          <p:cNvSpPr txBox="1"/>
          <p:nvPr>
            <p:ph idx="1" type="body"/>
          </p:nvPr>
        </p:nvSpPr>
        <p:spPr>
          <a:xfrm>
            <a:off x="729450" y="20788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sp>
        <p:nvSpPr>
          <p:cNvPr id="195" name="Shape 195"/>
          <p:cNvSpPr/>
          <p:nvPr/>
        </p:nvSpPr>
        <p:spPr>
          <a:xfrm>
            <a:off x="1460650" y="2622625"/>
            <a:ext cx="6142200" cy="1623000"/>
          </a:xfrm>
          <a:prstGeom prst="cloudCallout">
            <a:avLst>
              <a:gd fmla="val -3307" name="adj1"/>
              <a:gd fmla="val 89168" name="adj2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pt-BR"/>
              <a:t>É lícito abrir mão de certas convicções para promover a reconciliação ou boa convivência?</a:t>
            </a:r>
            <a:endParaRPr b="1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99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Shape 200"/>
          <p:cNvSpPr txBox="1"/>
          <p:nvPr>
            <p:ph type="title"/>
          </p:nvPr>
        </p:nvSpPr>
        <p:spPr>
          <a:xfrm>
            <a:off x="729450" y="1318650"/>
            <a:ext cx="7688700" cy="535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Roteiro</a:t>
            </a:r>
            <a:endParaRPr/>
          </a:p>
        </p:txBody>
      </p:sp>
      <p:sp>
        <p:nvSpPr>
          <p:cNvPr id="201" name="Shape 201"/>
          <p:cNvSpPr txBox="1"/>
          <p:nvPr>
            <p:ph idx="1" type="body"/>
          </p:nvPr>
        </p:nvSpPr>
        <p:spPr>
          <a:xfrm>
            <a:off x="729450" y="1926475"/>
            <a:ext cx="7688700" cy="2261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b="1" lang="pt-BR" sz="1800"/>
              <a:t>Visão geral da carta a Tito.</a:t>
            </a:r>
            <a:endParaRPr b="1" sz="1800"/>
          </a:p>
          <a:p>
            <a:pPr indent="-342900" lvl="1" marL="9144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Contexto histórico.</a:t>
            </a:r>
            <a:endParaRPr sz="1800"/>
          </a:p>
          <a:p>
            <a:pPr indent="-342900" lvl="1" marL="9144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Estrutura literária.</a:t>
            </a:r>
            <a:endParaRPr sz="1800"/>
          </a:p>
          <a:p>
            <a:pPr indent="-342900" lvl="1" marL="914400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Principais temas.</a:t>
            </a:r>
            <a:endParaRPr sz="1800"/>
          </a:p>
          <a:p>
            <a:pPr indent="-3429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b="1" lang="pt-BR" sz="1800"/>
              <a:t>O lado esquecido do perdão</a:t>
            </a:r>
            <a:endParaRPr b="1" sz="1800"/>
          </a:p>
          <a:p>
            <a:pPr indent="-342900" lvl="1" marL="9144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O que é o perdão?</a:t>
            </a:r>
            <a:endParaRPr sz="1800"/>
          </a:p>
          <a:p>
            <a:pPr indent="-342900" lvl="1" marL="9144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Processo do perdão.</a:t>
            </a:r>
            <a:endParaRPr sz="1800"/>
          </a:p>
          <a:p>
            <a:pPr indent="-342900" lvl="1" marL="9144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pt-BR" sz="1800"/>
              <a:t>Resultado do perdão.</a:t>
            </a:r>
            <a:br>
              <a:rPr lang="pt-BR" sz="1800"/>
            </a:br>
            <a:endParaRPr sz="1800"/>
          </a:p>
        </p:txBody>
      </p:sp>
      <p:sp>
        <p:nvSpPr>
          <p:cNvPr id="202" name="Shape 202"/>
          <p:cNvSpPr/>
          <p:nvPr/>
        </p:nvSpPr>
        <p:spPr>
          <a:xfrm>
            <a:off x="5567950" y="1585500"/>
            <a:ext cx="2372100" cy="973800"/>
          </a:xfrm>
          <a:prstGeom prst="wedgeRoundRectCallout">
            <a:avLst>
              <a:gd fmla="val -127365" name="adj1"/>
              <a:gd fmla="val 70510" name="adj2"/>
              <a:gd fmla="val 0" name="adj3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-317500" lvl="0" marL="457200" rtl="0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pt-BR"/>
              <a:t>empatia, persuadir, mover emoções.</a:t>
            </a:r>
            <a:endParaRPr/>
          </a:p>
          <a:p>
            <a:pPr indent="-317500" lvl="0" marL="457200" rtl="0">
              <a:spcBef>
                <a:spcPts val="0"/>
              </a:spcBef>
              <a:spcAft>
                <a:spcPts val="0"/>
              </a:spcAft>
              <a:buSzPts val="1400"/>
              <a:buChar char="●"/>
            </a:pPr>
            <a:r>
              <a:rPr lang="pt-BR"/>
              <a:t>Koinonia e reconciliação. </a:t>
            </a:r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06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Shape 207"/>
          <p:cNvSpPr txBox="1"/>
          <p:nvPr>
            <p:ph type="ctrTitle"/>
          </p:nvPr>
        </p:nvSpPr>
        <p:spPr>
          <a:xfrm>
            <a:off x="729450" y="1322450"/>
            <a:ext cx="7688100" cy="1664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A importância da reconciliação</a:t>
            </a:r>
            <a:endParaRPr/>
          </a:p>
        </p:txBody>
      </p:sp>
      <p:sp>
        <p:nvSpPr>
          <p:cNvPr id="208" name="Shape 208"/>
          <p:cNvSpPr txBox="1"/>
          <p:nvPr>
            <p:ph idx="1" type="subTitle"/>
          </p:nvPr>
        </p:nvSpPr>
        <p:spPr>
          <a:xfrm>
            <a:off x="729627" y="3172900"/>
            <a:ext cx="7688100" cy="541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/>
              <a:t>Estudo 18: Filemom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treamline">
  <a:themeElements>
    <a:clrScheme name="Streamline">
      <a:dk1>
        <a:srgbClr val="1A9988"/>
      </a:dk1>
      <a:lt1>
        <a:srgbClr val="FFFFFF"/>
      </a:lt1>
      <a:dk2>
        <a:srgbClr val="1A1A1A"/>
      </a:dk2>
      <a:lt2>
        <a:srgbClr val="E9EDEE"/>
      </a:lt2>
      <a:accent1>
        <a:srgbClr val="595959"/>
      </a:accent1>
      <a:accent2>
        <a:srgbClr val="6AA4C8"/>
      </a:accent2>
      <a:accent3>
        <a:srgbClr val="EB5600"/>
      </a:accent3>
      <a:accent4>
        <a:srgbClr val="A2FFE8"/>
      </a:accent4>
      <a:accent5>
        <a:srgbClr val="1C3678"/>
      </a:accent5>
      <a:accent6>
        <a:srgbClr val="FFB8A2"/>
      </a:accent6>
      <a:hlink>
        <a:srgbClr val="1C3678"/>
      </a:hlink>
      <a:folHlink>
        <a:srgbClr val="1C3678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