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5143500" cx="9144000"/>
  <p:notesSz cx="6858000" cy="9144000"/>
  <p:embeddedFontLst>
    <p:embeddedFont>
      <p:font typeface="Raleway"/>
      <p:regular r:id="rId25"/>
      <p:bold r:id="rId26"/>
      <p:italic r:id="rId27"/>
      <p:boldItalic r:id="rId28"/>
    </p:embeddedFont>
    <p:embeddedFont>
      <p:font typeface="Lato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Raleway-bold.fntdata"/><Relationship Id="rId25" Type="http://schemas.openxmlformats.org/officeDocument/2006/relationships/font" Target="fonts/Raleway-regular.fntdata"/><Relationship Id="rId28" Type="http://schemas.openxmlformats.org/officeDocument/2006/relationships/font" Target="fonts/Raleway-boldItalic.fntdata"/><Relationship Id="rId27" Type="http://schemas.openxmlformats.org/officeDocument/2006/relationships/font" Target="fonts/Raleway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Lato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Lato-italic.fntdata"/><Relationship Id="rId30" Type="http://schemas.openxmlformats.org/officeDocument/2006/relationships/font" Target="fonts/Lato-bold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schemas.openxmlformats.org/officeDocument/2006/relationships/font" Target="fonts/Lato-boldItalic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gif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Manejando bem a palavra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16: 1 e 2 a Timóteo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Como aguarda a promessa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Livros aos Tessalonicenses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A </a:t>
            </a:r>
            <a:r>
              <a:rPr b="1" lang="pt-BR" sz="1800"/>
              <a:t>conduta do cristão 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Manejando bem sua ferramenta</a:t>
            </a:r>
            <a:endParaRPr/>
          </a:p>
        </p:txBody>
      </p:sp>
      <p:sp>
        <p:nvSpPr>
          <p:cNvPr id="94" name="Shape 94"/>
          <p:cNvSpPr/>
          <p:nvPr/>
        </p:nvSpPr>
        <p:spPr>
          <a:xfrm>
            <a:off x="6078675" y="1191125"/>
            <a:ext cx="2947200" cy="1161000"/>
          </a:xfrm>
          <a:prstGeom prst="wedgeRectCallout">
            <a:avLst>
              <a:gd fmla="val -70673" name="adj1"/>
              <a:gd fmla="val 128109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"/>
              <a:buChar char="●"/>
            </a:pPr>
            <a:r>
              <a:rPr b="1" lang="pt-BR" sz="16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Ser bom exemplo.</a:t>
            </a:r>
            <a:endParaRPr b="1" sz="16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"/>
              <a:buChar char="●"/>
            </a:pPr>
            <a:r>
              <a:rPr b="1" lang="pt-BR" sz="16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Exortar uns aos outros.</a:t>
            </a:r>
            <a:endParaRPr b="1" sz="16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Lato"/>
              <a:buChar char="●"/>
            </a:pPr>
            <a:r>
              <a:rPr b="1" lang="pt-BR" sz="16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Ser produtivos </a:t>
            </a:r>
            <a:endParaRPr sz="1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100" name="Shape 10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Destacar a importância do estudo da bíblia na vida da pessoa cristã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das cartas a Timóteo.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Métodos de estudo bíblico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Planos ou trilhas de estudo.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devocional.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Estudo bibliográfico.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Estudo sistemático.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/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Epístolas paulinas a Timóteo que se encontrava na igreja e Éfeso.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1º Tm foi escrita por volta de 64 d.C. depois da 1º prisão de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2º Tm foi escrita por volta de 67 d.C. durante a 2º prisão de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Junto com Tito formam as Epístolas Pastorais ou Apostólicas.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Esses foram os últimos escritos de Paulo antes de ser executado.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Shape 1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Shape 120"/>
          <p:cNvSpPr/>
          <p:nvPr/>
        </p:nvSpPr>
        <p:spPr>
          <a:xfrm>
            <a:off x="5471025" y="2001600"/>
            <a:ext cx="618600" cy="2670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 1º Tm</a:t>
            </a:r>
            <a:endParaRPr sz="1800"/>
          </a:p>
        </p:txBody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Discurso em prosa com momentos de linguagem poética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Ao Rei eterno, ao Deus único, imortal e invisível, sejam honra e glória para todo o sempre. Amém.  (1 Tm 1:17)</a:t>
            </a:r>
            <a:endParaRPr i="1"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1: Descreve a missão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2 - 6: Orientações sobre diversas situações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6: Encerra com uma palavra de encorajamento.</a:t>
            </a: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 2º Tm</a:t>
            </a:r>
            <a:endParaRPr sz="1800"/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Discurso em prosa, linguagem mais pessoal e íntima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Lembro-me das suas lágrimas e desejo muito vê-lo, para que a minha alegria seja completa. (2 Tm 1:4)</a:t>
            </a:r>
            <a:endParaRPr i="1" sz="1800"/>
          </a:p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 1º Tm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1: Palavra de encorajamento pessoal.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2a: O Martírio da vida cristã.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2b - 3: Falsos mestres e pessoas corrompidas.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4: Paulo descreve sua situação e faz uma despedida.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Lidar com falsos mestres: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 (1 Tm 6:3-4) Se alguém ensina falsas doutrinas e não concorda com a sã doutrina de nosso Senhor Jesus Cristo e com o ensino que é segundo a piedade é orgulhoso e nada entende. Esse tal mostra um interesse doentio por controvérsias e contendas acerca de palavras, que resultam em inveja, brigas, difamações, suspeitas malignas</a:t>
            </a:r>
            <a:endParaRPr i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 (2 Tm 2:17-18)</a:t>
            </a:r>
            <a:r>
              <a:rPr i="1" lang="pt-BR" sz="1800"/>
              <a:t> O ensino deles alastra como câncer; entre eles estão Himeneu e Fileto. Estes se desviaram da verdade, dizendo que a ressurreição já aconteceu, e assim a alguns pervertem a fé.</a:t>
            </a:r>
            <a:endParaRPr i="1"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Lidar com falsos mestres: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(2 Tm 2:25) Deve corrigir com mansidão os que se lhe opõem, na esperança de que Deus lhes conceda o arrependimento, levando-os ao conhecimento da verdade,</a:t>
            </a:r>
            <a:endParaRPr i="1" sz="1800"/>
          </a:p>
          <a:p>
            <a:pPr indent="-342900" lvl="1" marL="914400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i="1" lang="pt-BR" sz="1800"/>
              <a:t>(1 Tm 6:5) [..] homens corruptos de entendimento, e privados da verdade, cuidando que a piedade seja causa de ganho; aparta-te dos tais. </a:t>
            </a:r>
            <a:endParaRPr i="1"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Conduta de líderes e anciãos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 (1 Tm 3:4-5) Ele deve governar bem sua própria família, tendo os filhos sujeitos a ele, com toda a dignidade. Pois, se alguém não sabe governar sua própria família, como poderá cuidar da igreja de Deus?</a:t>
            </a:r>
            <a:endParaRPr i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 (1 Tm 3:7)</a:t>
            </a:r>
            <a:r>
              <a:rPr i="1" lang="pt-BR" sz="1800"/>
              <a:t> Também deve ter boa reputação perante os de fora, para que não caia em descrédito nem na cilada do diabo.</a:t>
            </a:r>
            <a:endParaRPr i="1" sz="1800"/>
          </a:p>
        </p:txBody>
      </p:sp>
      <p:sp>
        <p:nvSpPr>
          <p:cNvPr id="151" name="Shape 151"/>
          <p:cNvSpPr/>
          <p:nvPr/>
        </p:nvSpPr>
        <p:spPr>
          <a:xfrm>
            <a:off x="7002975" y="1587625"/>
            <a:ext cx="1337400" cy="783000"/>
          </a:xfrm>
          <a:prstGeom prst="wedgeRectCallout">
            <a:avLst>
              <a:gd fmla="val -21542" name="adj1"/>
              <a:gd fmla="val 76379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Elevado padrão moral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Conduta de líderes e anciãos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(2 Tm 2:15) Procure apresentar-se a Deus aprovado, como obreiro que não tem do que se envergonhar, que maneja corretamente a palavra da verdade.</a:t>
            </a:r>
            <a:endParaRPr i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(</a:t>
            </a:r>
            <a:r>
              <a:rPr i="1" lang="pt-BR" sz="1800"/>
              <a:t>2 Timóteo 3:14) Quanto a você, porém, permaneça nas coisas que aprendeu e das quais tem convicção, pois você sabe de quem o aprendeu.</a:t>
            </a:r>
            <a:br>
              <a:rPr i="1" lang="pt-BR" sz="1800"/>
            </a:br>
            <a:br>
              <a:rPr i="1" lang="pt-BR" sz="1800"/>
            </a:br>
            <a:endParaRPr i="1" sz="1800"/>
          </a:p>
        </p:txBody>
      </p:sp>
      <p:sp>
        <p:nvSpPr>
          <p:cNvPr id="158" name="Shape 158"/>
          <p:cNvSpPr/>
          <p:nvPr/>
        </p:nvSpPr>
        <p:spPr>
          <a:xfrm>
            <a:off x="6535400" y="4412600"/>
            <a:ext cx="1337400" cy="535200"/>
          </a:xfrm>
          <a:prstGeom prst="wedgeRectCallout">
            <a:avLst>
              <a:gd fmla="val -37805" name="adj1"/>
              <a:gd fmla="val -92232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Tradição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Quadrilátero Wesleyano</a:t>
            </a:r>
            <a:endParaRPr/>
          </a:p>
        </p:txBody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65" name="Shape 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49078" y="2147471"/>
            <a:ext cx="2621122" cy="262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Timóteo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Evitar discussões sem propósito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(1 Tm 1:4) </a:t>
            </a:r>
            <a:r>
              <a:rPr i="1" lang="pt-BR" sz="1800"/>
              <a:t>e que deixem de dar atenção a mitos e genealogias intermináveis, que causam controvérsias em vez de promoverem a obra de Deus, que é pela fé.</a:t>
            </a:r>
            <a:endParaRPr i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(2 Timóteo 2:23) </a:t>
            </a:r>
            <a:r>
              <a:rPr i="1" lang="pt-BR" sz="1800"/>
              <a:t>Evite as controvérsias tolas e fúteis, pois você sabe que acabam em brigas.</a:t>
            </a:r>
            <a:br>
              <a:rPr i="1" lang="pt-BR" sz="1800"/>
            </a:br>
            <a:endParaRPr i="1"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Planos ou trilhas de estudo</a:t>
            </a:r>
            <a:endParaRPr sz="1800"/>
          </a:p>
        </p:txBody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Como funciona: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Sequência de textos para leitura diária que podem ou não estar vinculada a um tema específico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Vantagem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Texto “puro”, menos suscetível a subjetividade do autor.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 sensação de progresso pode motivar o leitor.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Desvantagem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 compreensão do texto cabe totalmente ao leitor.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Texto pode sair do contexto original.</a:t>
            </a:r>
            <a:br>
              <a:rPr i="1" lang="pt-BR" sz="1800"/>
            </a:br>
            <a:endParaRPr i="1"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Planos ou trilhas de estudo</a:t>
            </a:r>
            <a:endParaRPr/>
          </a:p>
        </p:txBody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84" name="Shape 184"/>
          <p:cNvPicPr preferRelativeResize="0"/>
          <p:nvPr/>
        </p:nvPicPr>
        <p:blipFill rotWithShape="1">
          <a:blip r:embed="rId3">
            <a:alphaModFix/>
          </a:blip>
          <a:srcRect b="40599" l="0" r="0" t="0"/>
          <a:stretch/>
        </p:blipFill>
        <p:spPr>
          <a:xfrm>
            <a:off x="456125" y="2189650"/>
            <a:ext cx="8231730" cy="215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Leitura devocional</a:t>
            </a:r>
            <a:endParaRPr sz="1800"/>
          </a:p>
        </p:txBody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Como funciona: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Pequenos textos bíblicos seguidos de um breve comentário.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Vantagem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mais rápida.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Comentário ajuda a entender o texto.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Desvantagem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 interpretação é influenciada pelo autor.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Por ser curto, o estudo pode ser muito superficial.</a:t>
            </a:r>
            <a:endParaRPr i="1" sz="1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Leitura devocional</a:t>
            </a:r>
            <a:endParaRPr/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97" name="Shape 197"/>
          <p:cNvPicPr preferRelativeResize="0"/>
          <p:nvPr/>
        </p:nvPicPr>
        <p:blipFill rotWithShape="1">
          <a:blip r:embed="rId3">
            <a:alphaModFix/>
          </a:blip>
          <a:srcRect b="31404" l="0" r="0" t="15564"/>
          <a:stretch/>
        </p:blipFill>
        <p:spPr>
          <a:xfrm>
            <a:off x="4488725" y="1959275"/>
            <a:ext cx="3753925" cy="298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Estudo bibliográfico</a:t>
            </a:r>
            <a:endParaRPr sz="1800"/>
          </a:p>
        </p:txBody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Como funciona: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Estudar um livro inteiro ou um conjunto de livros da bíblia.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Vantagem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Melhor compreensão do contexto.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Pode ser feito de modo temático ou cronológico.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Desvantagem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mais demorada.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Pode exigir pesquisa.</a:t>
            </a:r>
            <a:endParaRPr i="1" sz="1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Métodos de estudo bíblico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Estudo sistemático</a:t>
            </a:r>
            <a:endParaRPr sz="1800"/>
          </a:p>
        </p:txBody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Como funciona: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Seguir através da bíblia textos que tratam de um tema específico.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Vantagem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Melhor compreensão do assunto estudado.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Mais adequado para temas dificeis.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Desvantagem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mais demorada.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Pode exigir pesquisa.</a:t>
            </a:r>
            <a:endParaRPr i="1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