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y="5143500" cx="9144000"/>
  <p:notesSz cx="6858000" cy="9144000"/>
  <p:embeddedFontLst>
    <p:embeddedFont>
      <p:font typeface="Raleway"/>
      <p:regular r:id="rId27"/>
      <p:bold r:id="rId28"/>
      <p:italic r:id="rId29"/>
      <p:boldItalic r:id="rId30"/>
    </p:embeddedFont>
    <p:embeddedFont>
      <p:font typeface="Lato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font" Target="fonts/Raleway-bold.fntdata"/><Relationship Id="rId27" Type="http://schemas.openxmlformats.org/officeDocument/2006/relationships/font" Target="fonts/Raleway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Raleway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Lato-regular.fntdata"/><Relationship Id="rId30" Type="http://schemas.openxmlformats.org/officeDocument/2006/relationships/font" Target="fonts/Raleway-boldItalic.fntdata"/><Relationship Id="rId11" Type="http://schemas.openxmlformats.org/officeDocument/2006/relationships/slide" Target="slides/slide7.xml"/><Relationship Id="rId33" Type="http://schemas.openxmlformats.org/officeDocument/2006/relationships/font" Target="fonts/Lato-italic.fntdata"/><Relationship Id="rId10" Type="http://schemas.openxmlformats.org/officeDocument/2006/relationships/slide" Target="slides/slide6.xml"/><Relationship Id="rId32" Type="http://schemas.openxmlformats.org/officeDocument/2006/relationships/font" Target="fonts/Lato-bold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34" Type="http://schemas.openxmlformats.org/officeDocument/2006/relationships/font" Target="fonts/Lato-boldItalic.fntdata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Shape 14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Shape 1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Shape 2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slide" Target="slide6.xml"/><Relationship Id="rId4" Type="http://schemas.openxmlformats.org/officeDocument/2006/relationships/slide" Target="slide6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slide" Target="slide6.xml"/><Relationship Id="rId4" Type="http://schemas.openxmlformats.org/officeDocument/2006/relationships/slide" Target="slide6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Vivendo pela fé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19: Hebreus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A importância da reconciliação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Epístola a Filemom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</a:t>
            </a:r>
            <a:r>
              <a:rPr b="1" lang="pt-BR" sz="1800"/>
              <a:t>Reconhecer que somo iguais em Cristo.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de trechos do  livro “A era dos mártires”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1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/>
          <p:nvPr/>
        </p:nvSpPr>
        <p:spPr>
          <a:xfrm>
            <a:off x="237200" y="1853850"/>
            <a:ext cx="8676600" cy="2840100"/>
          </a:xfrm>
          <a:prstGeom prst="cloudCallout">
            <a:avLst>
              <a:gd fmla="val 37913" name="adj1"/>
              <a:gd fmla="val 5000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pt-BR" sz="18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“Que tipo de perseguição temos enfrentado?”</a:t>
            </a:r>
            <a:endParaRPr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Conhecer a carta aos Hebreus com ênfase na perseverança e na suficiência de Cristo.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aos Hebreus.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 perseguição contemporânea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Desonestidade intelectual.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Multiculturalismo.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/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729450" y="2078875"/>
            <a:ext cx="81972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Autoria é desconhecida. Tradição atribui a </a:t>
            </a:r>
            <a:r>
              <a:rPr b="1" lang="pt-BR" sz="1800"/>
              <a:t>Paulo </a:t>
            </a:r>
            <a:r>
              <a:rPr lang="pt-BR" sz="1800"/>
              <a:t>(</a:t>
            </a:r>
            <a:r>
              <a:rPr lang="pt-BR" sz="1800" u="sng">
                <a:solidFill>
                  <a:schemeClr val="hlink"/>
                </a:solidFill>
                <a:hlinkClick action="ppaction://hlinksldjump" r:id="rId3"/>
              </a:rPr>
              <a:t>Hb. 2:3 x Gl 1:11-12</a:t>
            </a:r>
            <a:r>
              <a:rPr lang="pt-BR" sz="1800"/>
              <a:t>)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Barnabé: </a:t>
            </a:r>
            <a:r>
              <a:rPr lang="pt-BR" sz="1800"/>
              <a:t>tribo de Levi (AT), próximo a Paulo e reconhecido pela igreja.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Apolo: </a:t>
            </a:r>
            <a:r>
              <a:rPr lang="pt-BR" sz="1800"/>
              <a:t>era grego, culto e de grande conhecimento das Escrituras. (At 18:24)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Escrita antes de 70 d.C. (templo e uso do presente). Corrigir na revista.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Destinatário, provável,  cristãos-judeus que voltavam ao judaísmo 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Talvez aos sacerdotes convertidos (</a:t>
            </a:r>
            <a:r>
              <a:rPr lang="pt-BR" sz="1800" u="sng">
                <a:solidFill>
                  <a:schemeClr val="hlink"/>
                </a:solidFill>
                <a:hlinkClick action="ppaction://hlinksldjump" r:id="rId4"/>
              </a:rPr>
              <a:t>At 6:7</a:t>
            </a:r>
            <a:r>
              <a:rPr lang="pt-BR" sz="1800"/>
              <a:t>) 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Hebreus 2:3 x Gálatas 1:11-12</a:t>
            </a:r>
            <a:endParaRPr/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1600"/>
              <a:t>(</a:t>
            </a:r>
            <a:r>
              <a:rPr b="1" i="1" lang="pt-BR" sz="1600"/>
              <a:t>Hebreus 2:3) </a:t>
            </a:r>
            <a:r>
              <a:rPr i="1" lang="pt-BR" sz="1600"/>
              <a:t>como escaparemos nós, se negligenciarmos tão grande salvação? Esta salvação, primeiramente anunciada pelo Senhor, foi-nos confirmada pelos que a ouviram.</a:t>
            </a:r>
            <a:endParaRPr i="1" sz="1600"/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rPr b="1" i="1" lang="pt-BR" sz="1600"/>
              <a:t>(</a:t>
            </a:r>
            <a:r>
              <a:rPr b="1" i="1" lang="pt-BR" sz="1600"/>
              <a:t>Gálatas 1:11,12) </a:t>
            </a:r>
            <a:r>
              <a:rPr i="1" lang="pt-BR" sz="1600"/>
              <a:t>Irmãos, quero que saibam que o evangelho por mim anunciado não é de origem humana. Não o recebi de pessoa alguma nem me foi ele ensinado; pelo contrário, eu o recebi de Jesus Cristo por revelação.</a:t>
            </a:r>
            <a:br>
              <a:rPr i="1" lang="pt-BR"/>
            </a:br>
            <a:br>
              <a:rPr i="1" lang="pt-BR"/>
            </a:br>
            <a:endParaRPr i="1"/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i="1"/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i="1"/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br>
              <a:rPr i="1" lang="pt-BR"/>
            </a:br>
            <a:br>
              <a:rPr i="1" lang="pt-BR"/>
            </a:br>
            <a:endParaRPr i="1"/>
          </a:p>
        </p:txBody>
      </p:sp>
      <p:sp>
        <p:nvSpPr>
          <p:cNvPr id="125" name="Shape 125">
            <a:hlinkClick action="ppaction://hlinksldjump" r:id="rId3"/>
          </p:cNvPr>
          <p:cNvSpPr/>
          <p:nvPr/>
        </p:nvSpPr>
        <p:spPr>
          <a:xfrm>
            <a:off x="7827625" y="3820175"/>
            <a:ext cx="1086000" cy="1086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u="sng">
                <a:solidFill>
                  <a:schemeClr val="hlink"/>
                </a:solidFill>
                <a:hlinkClick action="ppaction://hlinksldjump" r:id="rId4"/>
              </a:rPr>
              <a:t>Voltar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Atos 6:7</a:t>
            </a:r>
            <a:endParaRPr/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2000"/>
              <a:t>Assim, a palavra de Deus se espalhava. Crescia rapidamente o número de discípulos em Jerusalém; também um grande número de sacerdotes obedecia à fé.</a:t>
            </a:r>
            <a:endParaRPr i="1"/>
          </a:p>
        </p:txBody>
      </p:sp>
      <p:sp>
        <p:nvSpPr>
          <p:cNvPr id="132" name="Shape 132">
            <a:hlinkClick action="ppaction://hlinksldjump" r:id="rId3"/>
          </p:cNvPr>
          <p:cNvSpPr/>
          <p:nvPr/>
        </p:nvSpPr>
        <p:spPr>
          <a:xfrm>
            <a:off x="7827625" y="3820175"/>
            <a:ext cx="1086000" cy="1086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u="sng">
                <a:solidFill>
                  <a:schemeClr val="hlink"/>
                </a:solidFill>
                <a:hlinkClick action="ppaction://hlinksldjump" r:id="rId4"/>
              </a:rPr>
              <a:t>Voltar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Shape 1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Shape 140"/>
          <p:cNvSpPr/>
          <p:nvPr/>
        </p:nvSpPr>
        <p:spPr>
          <a:xfrm>
            <a:off x="7663325" y="3907075"/>
            <a:ext cx="823800" cy="4329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x="729450" y="2078875"/>
            <a:ext cx="7688700" cy="22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Não tem forma de carta</a:t>
            </a:r>
            <a:r>
              <a:rPr lang="pt-BR" sz="1800"/>
              <a:t>, pode ter sido um sermão transcrito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Não tem identificação do remetente e destinatário ou saudação.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É uma “Palavra de exortação” (13:22). Sermão de sinagoga.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Menos narrativo, mas </a:t>
            </a:r>
            <a:r>
              <a:rPr lang="pt-BR" sz="1800"/>
              <a:t>cheio de encorajamento e advertências.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Mais perfeito grego do novo testamento.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Leitura densa com referências textuais ao AT  (E</a:t>
            </a:r>
            <a:r>
              <a:rPr lang="pt-BR" sz="1800"/>
              <a:t>x</a:t>
            </a:r>
            <a:r>
              <a:rPr lang="pt-BR" sz="1800"/>
              <a:t>, Sl, Pv, Hb e Jr).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Temas </a:t>
            </a:r>
            <a:r>
              <a:rPr lang="pt-BR" sz="1800"/>
              <a:t>difíceis</a:t>
            </a:r>
            <a:r>
              <a:rPr lang="pt-BR" sz="1800"/>
              <a:t> (Cap 6).</a:t>
            </a:r>
            <a:endParaRPr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729450" y="2078875"/>
            <a:ext cx="7688700" cy="22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ORGANIZAÇÃO:</a:t>
            </a:r>
            <a:r>
              <a:rPr lang="pt-BR" sz="1800"/>
              <a:t> Em cada tema há uma advertência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CAP 1-2: </a:t>
            </a:r>
            <a:r>
              <a:rPr lang="pt-BR" sz="1800"/>
              <a:t>A mensagem de Cristo é superior a dos anjos</a:t>
            </a:r>
            <a:r>
              <a:rPr b="1" lang="pt-BR" sz="1800"/>
              <a:t>.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CAP 3-4: </a:t>
            </a:r>
            <a:r>
              <a:rPr lang="pt-BR" sz="1800"/>
              <a:t>A liderança Cristo é superior à de Moisés.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CAP 5-7: </a:t>
            </a:r>
            <a:r>
              <a:rPr lang="pt-BR" sz="1800"/>
              <a:t>O sacerdócio de Cristo é superior ao de Aarão.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CAP 8-10: </a:t>
            </a:r>
            <a:r>
              <a:rPr lang="pt-BR" sz="1800"/>
              <a:t>O sacrifício de Cristo é superior ao levítico.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CAP 11-13: </a:t>
            </a:r>
            <a:r>
              <a:rPr lang="pt-BR" sz="1800"/>
              <a:t>Viver com fé e perseverança (Galeria da fé).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2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Shape 15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Shape 159"/>
          <p:cNvSpPr/>
          <p:nvPr/>
        </p:nvSpPr>
        <p:spPr>
          <a:xfrm>
            <a:off x="237200" y="1853850"/>
            <a:ext cx="8676600" cy="2840100"/>
          </a:xfrm>
          <a:prstGeom prst="cloudCallout">
            <a:avLst>
              <a:gd fmla="val 37913" name="adj1"/>
              <a:gd fmla="val 5000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pt-BR" sz="18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“Como podemos intervir (de modo positivo) em momentos de provação dos irmãos em Cristo?”</a:t>
            </a:r>
            <a:endParaRPr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A mensagem de Cristo é superior a dos anjos.</a:t>
            </a:r>
            <a:endParaRPr b="0" sz="1800"/>
          </a:p>
        </p:txBody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Argumento: Jesus tem a mesma natureza de Deus, anjos não.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(1:3) Esplendor da glória e expressa imagem da pessoa </a:t>
            </a:r>
            <a:r>
              <a:rPr b="1" lang="pt-BR" sz="1800"/>
              <a:t>(o que se vê).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(1:7) Anjos são incorpóreos como o vento ou o fogo. (Sl 104:4)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(1:8) Jesus tem um trono eterno e um cetro de autoridade (Sl 45.6)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Alerta:  </a:t>
            </a:r>
            <a:r>
              <a:rPr b="1" lang="pt-BR" sz="1800"/>
              <a:t>Devemos observar mais as palavras de Cristo do que as da Lei.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(2:1-3) Convém nos atentar….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(2:2) Anjo teriam entregue as tábuas da lei a Moisés (Dt 33.2)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A liderança Cristo é superior à de Moisés.</a:t>
            </a:r>
            <a:endParaRPr b="0" sz="1800"/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Argumento: Jesus é o criador e Moisés uma criatura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(3:3) Quem constrói a casa tem mais honra do que a casa. 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(3:5-6) Moisés é servo fiel, mas Jesus é como filho.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Alerta:  Obedecer a Cristo nos leva ao verdadeiro descanso.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(4:8-11) Porque, se Josué lhes houvesse dado descanso...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(4:10)  Quem entra no descanso de Cristo, “encerra suas obras”.</a:t>
            </a: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O sacerdócio de Cristo é superior ao de Aarão.</a:t>
            </a:r>
            <a:endParaRPr b="0" sz="1800"/>
          </a:p>
        </p:txBody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Argumento: </a:t>
            </a:r>
            <a:r>
              <a:rPr b="1" lang="pt-BR" sz="1800"/>
              <a:t>Sacerdócio de Cristo é perfeito e anterior ao de Arão.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(5:3) Sacerdote faz oferta por si e pelo povo.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(5:9) Jesus foi o próprio sacrifício que trouxe salvação eterna.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(7:6-9) Melquisedeque era superior a Levi (Gn 14:18-20)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Alerta:  Voltar aos fundamentos é ser imaturo espiritualmente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(6:1) Deixemos os rudimentos e prossigamos para a perfeição.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(6:9) De vós esperamos coisas melhores.</a:t>
            </a:r>
            <a:endParaRPr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Hebreus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O sacrifício de Cristo é superior ao levítico.</a:t>
            </a:r>
            <a:endParaRPr b="0" sz="1800"/>
          </a:p>
        </p:txBody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Argumento: Os rituais do AT são símbolos que apontam para Cristo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(8:4-7) Antes eram sombras e imperfeito, o de Cristo é melhor.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(9:13-14) Sangue de Cristo é maior que o de animais.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Alerta:  Quebrar a nova aliança é pior que quebrar a velha.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(10:26-29) Pecar voluntariamente depois de conhecer a verdade.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(10:38) o justo viverá da fé e, se ele recuar...</a:t>
            </a:r>
            <a:endParaRPr sz="1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3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Shape 190"/>
          <p:cNvSpPr/>
          <p:nvPr/>
        </p:nvSpPr>
        <p:spPr>
          <a:xfrm>
            <a:off x="237200" y="1853850"/>
            <a:ext cx="8676600" cy="2840100"/>
          </a:xfrm>
          <a:prstGeom prst="cloudCallout">
            <a:avLst>
              <a:gd fmla="val 37913" name="adj1"/>
              <a:gd fmla="val 5000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pt-BR" sz="18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“Você já conviveu com uma pessoa que nega a existência ou a divindade de Jesus? Como lidou com ela?”</a:t>
            </a:r>
            <a:endParaRPr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aos Hebreus.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 perseguição contemporânea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Desonestidade intelectual.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Multiculturalismo.</a:t>
            </a:r>
            <a:endParaRPr sz="1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A perseguição contemporânea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Desonestidade intelectual</a:t>
            </a:r>
            <a:endParaRPr b="0" sz="1800"/>
          </a:p>
        </p:txBody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i="1" lang="pt-BR" sz="1800"/>
              <a:t>É defesa de uma posição que se sabe ou se acredita ser falsa ou enganosa ou a omissão consciente dos aspectos relevantes num contexto particular.</a:t>
            </a:r>
            <a:endParaRPr i="1"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Teoria da evolução: </a:t>
            </a:r>
            <a:r>
              <a:rPr lang="pt-BR" sz="1800"/>
              <a:t>faltam provas de macro-evolução.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Os 4 “Big bangs” da evolução: </a:t>
            </a:r>
            <a:r>
              <a:rPr lang="pt-BR" sz="1800"/>
              <a:t>universo, vida, diversidade e inteligência.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Teste de carbono 14: </a:t>
            </a:r>
            <a:r>
              <a:rPr lang="pt-BR" sz="1800"/>
              <a:t>saber quanto tinha no início, teste falha.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 do universo: </a:t>
            </a:r>
            <a:r>
              <a:rPr lang="pt-BR" sz="1800"/>
              <a:t>galáxias distantes são organizadas.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b="1" lang="pt-BR" sz="1800"/>
              <a:t>Eva mitocondrial: </a:t>
            </a:r>
            <a:r>
              <a:rPr lang="pt-BR" sz="1800"/>
              <a:t>evidência de que seres humanos têm mesma origem.</a:t>
            </a:r>
            <a:endParaRPr sz="1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A perseguição contemporânea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Multiculturalismo</a:t>
            </a:r>
            <a:endParaRPr b="0" sz="1800"/>
          </a:p>
        </p:txBody>
      </p:sp>
      <p:sp>
        <p:nvSpPr>
          <p:cNvPr id="208" name="Shape 208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i="1" lang="pt-BR" sz="1800"/>
              <a:t>O multiculturalismo, em resumo, é uma teoria social que prega que todas as culturas se encontram em um mesmo nível ou patamar e que não existe a noção de que uma determinada cultura seja melhor do que outra.</a:t>
            </a:r>
            <a:endParaRPr i="1"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Muçulmanos x Cristãos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Liberdade de expressão x Discurso de ódio.</a:t>
            </a:r>
            <a:endParaRPr b="1"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b="1" lang="pt-BR" sz="1800"/>
              <a:t>Micro-agressões x Agressões reais.</a:t>
            </a:r>
            <a:endParaRPr b="1"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214" name="Shape 21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Conhecer a carta aos Hebreus com ênfase na perseverança e na suficiência de Cristo.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Vivendo pela fé</a:t>
            </a:r>
            <a:endParaRPr/>
          </a:p>
        </p:txBody>
      </p:sp>
      <p:sp>
        <p:nvSpPr>
          <p:cNvPr id="220" name="Shape 220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19: Hebreus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