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</p:sldIdLst>
  <p:sldSz cy="5143500" cx="9144000"/>
  <p:notesSz cx="6858000" cy="9144000"/>
  <p:embeddedFontLst>
    <p:embeddedFont>
      <p:font typeface="Raleway"/>
      <p:regular r:id="rId30"/>
      <p:bold r:id="rId31"/>
      <p:italic r:id="rId32"/>
      <p:boldItalic r:id="rId33"/>
    </p:embeddedFont>
    <p:embeddedFont>
      <p:font typeface="Lato"/>
      <p:regular r:id="rId34"/>
      <p:bold r:id="rId35"/>
      <p:italic r:id="rId36"/>
      <p:boldItalic r:id="rId3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font" Target="fonts/Raleway-bold.fntdata"/><Relationship Id="rId30" Type="http://schemas.openxmlformats.org/officeDocument/2006/relationships/font" Target="fonts/Raleway-regular.fntdata"/><Relationship Id="rId11" Type="http://schemas.openxmlformats.org/officeDocument/2006/relationships/slide" Target="slides/slide7.xml"/><Relationship Id="rId33" Type="http://schemas.openxmlformats.org/officeDocument/2006/relationships/font" Target="fonts/Raleway-boldItalic.fntdata"/><Relationship Id="rId10" Type="http://schemas.openxmlformats.org/officeDocument/2006/relationships/slide" Target="slides/slide6.xml"/><Relationship Id="rId32" Type="http://schemas.openxmlformats.org/officeDocument/2006/relationships/font" Target="fonts/Raleway-italic.fntdata"/><Relationship Id="rId13" Type="http://schemas.openxmlformats.org/officeDocument/2006/relationships/slide" Target="slides/slide9.xml"/><Relationship Id="rId35" Type="http://schemas.openxmlformats.org/officeDocument/2006/relationships/font" Target="fonts/Lato-bold.fntdata"/><Relationship Id="rId12" Type="http://schemas.openxmlformats.org/officeDocument/2006/relationships/slide" Target="slides/slide8.xml"/><Relationship Id="rId34" Type="http://schemas.openxmlformats.org/officeDocument/2006/relationships/font" Target="fonts/Lato-regular.fntdata"/><Relationship Id="rId15" Type="http://schemas.openxmlformats.org/officeDocument/2006/relationships/slide" Target="slides/slide11.xml"/><Relationship Id="rId37" Type="http://schemas.openxmlformats.org/officeDocument/2006/relationships/font" Target="fonts/Lato-boldItalic.fntdata"/><Relationship Id="rId14" Type="http://schemas.openxmlformats.org/officeDocument/2006/relationships/slide" Target="slides/slide10.xml"/><Relationship Id="rId36" Type="http://schemas.openxmlformats.org/officeDocument/2006/relationships/font" Target="fonts/Lato-italic.fntdata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Shape 8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Shape 9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Shape 9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Shape 10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Shape 10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Shape 11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Shape 12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Shape 13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Shape 14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15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Shape 15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Shape 15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Shape 16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hape 17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Shape 17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Shape 17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Shape 17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hape 18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Shape 18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Shape 18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Shape 19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Shape 19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hape 20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" name="Shape 20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Shape 20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Shape 20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Shape 21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4" name="Shape 21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Shape 22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Shape 22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7" name="Shape 22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Shape 23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Shape 23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bg>
      <p:bgPr>
        <a:solidFill>
          <a:schemeClr val="lt2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" name="Shape 11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2" name="Shape 12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" name="Shape 13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4" name="Shape 14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5" name="Shape 15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6" name="Shape 16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bg>
      <p:bgPr>
        <a:solidFill>
          <a:schemeClr val="dk1"/>
        </a:solidFill>
      </p:bgPr>
    </p:bg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Shape 18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9" name="Shape 19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Shape 20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1" name="Shape 21"/>
          <p:cNvSpPr txBox="1"/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2" name="Shape 22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5" name="Shape 25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26" name="Shape 26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" name="Shape 27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8" name="Shape 28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9" name="Shape 29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0" name="Shape 30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3" name="Shape 33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34" name="Shape 34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" name="Shape 35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6" name="Shape 36"/>
          <p:cNvSpPr txBox="1"/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7" name="Shape 37"/>
          <p:cNvSpPr txBox="1"/>
          <p:nvPr>
            <p:ph idx="1" type="body"/>
          </p:nvPr>
        </p:nvSpPr>
        <p:spPr>
          <a:xfrm>
            <a:off x="729325" y="2078875"/>
            <a:ext cx="37743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8" name="Shape 38"/>
          <p:cNvSpPr txBox="1"/>
          <p:nvPr>
            <p:ph idx="2" type="body"/>
          </p:nvPr>
        </p:nvSpPr>
        <p:spPr>
          <a:xfrm>
            <a:off x="4643604" y="2078875"/>
            <a:ext cx="37743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9" name="Shape 3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2" name="Shape 42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43" name="Shape 43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" name="Shape 44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5" name="Shape 45"/>
          <p:cNvSpPr txBox="1"/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6" name="Shape 46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9" name="Shape 49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50" name="Shape 50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" name="Shape 51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2" name="Shape 52"/>
          <p:cNvSpPr txBox="1"/>
          <p:nvPr>
            <p:ph type="title"/>
          </p:nvPr>
        </p:nvSpPr>
        <p:spPr>
          <a:xfrm>
            <a:off x="730000" y="1318650"/>
            <a:ext cx="3300900" cy="1381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53" name="Shape 53"/>
          <p:cNvSpPr txBox="1"/>
          <p:nvPr>
            <p:ph idx="1" type="body"/>
          </p:nvPr>
        </p:nvSpPr>
        <p:spPr>
          <a:xfrm>
            <a:off x="721225" y="2781725"/>
            <a:ext cx="3300900" cy="1597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4" name="Shape 54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bg>
      <p:bgPr>
        <a:solidFill>
          <a:schemeClr val="accent3"/>
        </a:solidFill>
      </p:bgPr>
    </p:bg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Shape 56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57" name="Shape 57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" name="Shape 58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9" name="Shape 59"/>
          <p:cNvSpPr txBox="1"/>
          <p:nvPr>
            <p:ph type="title"/>
          </p:nvPr>
        </p:nvSpPr>
        <p:spPr>
          <a:xfrm>
            <a:off x="729450" y="864300"/>
            <a:ext cx="7021200" cy="29850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0" name="Shape 60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63" name="Shape 63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64" name="Shape 64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" name="Shape 65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6" name="Shape 66"/>
          <p:cNvSpPr txBox="1"/>
          <p:nvPr>
            <p:ph type="title"/>
          </p:nvPr>
        </p:nvSpPr>
        <p:spPr>
          <a:xfrm>
            <a:off x="730000" y="1318650"/>
            <a:ext cx="3300900" cy="1687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7" name="Shape 67"/>
          <p:cNvSpPr txBox="1"/>
          <p:nvPr>
            <p:ph idx="1" type="subTitle"/>
          </p:nvPr>
        </p:nvSpPr>
        <p:spPr>
          <a:xfrm>
            <a:off x="724950" y="3161525"/>
            <a:ext cx="3300900" cy="7590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68" name="Shape 68"/>
          <p:cNvSpPr txBox="1"/>
          <p:nvPr>
            <p:ph idx="2" type="body"/>
          </p:nvPr>
        </p:nvSpPr>
        <p:spPr>
          <a:xfrm>
            <a:off x="5174225" y="1352625"/>
            <a:ext cx="3374400" cy="3025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9" name="Shape 6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 txBox="1"/>
          <p:nvPr>
            <p:ph idx="1" type="body"/>
          </p:nvPr>
        </p:nvSpPr>
        <p:spPr>
          <a:xfrm>
            <a:off x="724950" y="4372551"/>
            <a:ext cx="7697400" cy="46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72" name="Shape 72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bg>
      <p:bgPr>
        <a:solidFill>
          <a:schemeClr val="dk1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Shape 74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75" name="Shape 75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" name="Shape 76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7" name="Shape 77"/>
          <p:cNvSpPr txBox="1"/>
          <p:nvPr>
            <p:ph hasCustomPrompt="1" type="title"/>
          </p:nvPr>
        </p:nvSpPr>
        <p:spPr>
          <a:xfrm>
            <a:off x="729450" y="733950"/>
            <a:ext cx="7688400" cy="1244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Shape 78"/>
          <p:cNvSpPr txBox="1"/>
          <p:nvPr>
            <p:ph idx="1" type="body"/>
          </p:nvPr>
        </p:nvSpPr>
        <p:spPr>
          <a:xfrm>
            <a:off x="729450" y="2272888"/>
            <a:ext cx="7688400" cy="1580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9" name="Shape 7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treamline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Lato"/>
              <a:buChar char="●"/>
              <a:defRPr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29845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29845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29845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29845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29845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29845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29845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29845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Nossos projetos e Deus</a:t>
            </a:r>
            <a:endParaRPr/>
          </a:p>
        </p:txBody>
      </p:sp>
      <p:sp>
        <p:nvSpPr>
          <p:cNvPr id="87" name="Shape 87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Estudo 20: Tiago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Introdução</a:t>
            </a:r>
            <a:endParaRPr/>
          </a:p>
        </p:txBody>
      </p:sp>
      <p:sp>
        <p:nvSpPr>
          <p:cNvPr id="93" name="Shape 93"/>
          <p:cNvSpPr txBox="1"/>
          <p:nvPr>
            <p:ph idx="1" type="body"/>
          </p:nvPr>
        </p:nvSpPr>
        <p:spPr>
          <a:xfrm>
            <a:off x="729450" y="2078875"/>
            <a:ext cx="8171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RESUMO AULA ANTERIOR:</a:t>
            </a:r>
            <a:endParaRPr sz="1800"/>
          </a:p>
          <a:p>
            <a: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TEMA:</a:t>
            </a:r>
            <a:r>
              <a:rPr b="1" lang="pt-BR" sz="1800"/>
              <a:t> Vivendo pela fé</a:t>
            </a:r>
            <a:endParaRPr b="1" sz="1800"/>
          </a:p>
          <a:p>
            <a: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BASE:  </a:t>
            </a:r>
            <a:r>
              <a:rPr b="1" lang="pt-BR" sz="1800"/>
              <a:t>Epístola aos Hebreus</a:t>
            </a:r>
            <a:endParaRPr b="1"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Ponto principal: </a:t>
            </a:r>
            <a:r>
              <a:rPr b="1" lang="pt-BR" sz="1800"/>
              <a:t>Soberania de Cristo e perseverança nas provações</a:t>
            </a:r>
            <a:endParaRPr b="1"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b="1" lang="pt-BR" sz="1800"/>
              <a:t>Retomar conceito de “perseguição”.</a:t>
            </a:r>
            <a:endParaRPr b="1" sz="1800"/>
          </a:p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MOTIVAÇÃO: </a:t>
            </a:r>
            <a:endParaRPr sz="1800"/>
          </a:p>
          <a:p>
            <a: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“A igreja deve” x “Eu devo”</a:t>
            </a:r>
            <a:endParaRPr sz="18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Objetivo</a:t>
            </a:r>
            <a:endParaRPr/>
          </a:p>
        </p:txBody>
      </p:sp>
      <p:sp>
        <p:nvSpPr>
          <p:cNvPr id="99" name="Shape 99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Conhecer a carta de Tiago com alguns dos seus ensinos e reconhecer que a maneira como planejamos nossas vidas não pode excluir amar a Deus ou ao próximo.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Roteiro</a:t>
            </a:r>
            <a:endParaRPr/>
          </a:p>
        </p:txBody>
      </p:sp>
      <p:sp>
        <p:nvSpPr>
          <p:cNvPr id="105" name="Shape 105"/>
          <p:cNvSpPr txBox="1"/>
          <p:nvPr>
            <p:ph idx="1" type="body"/>
          </p:nvPr>
        </p:nvSpPr>
        <p:spPr>
          <a:xfrm>
            <a:off x="729450" y="19264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Visão geral da carta de Tiago.</a:t>
            </a:r>
            <a:endParaRPr b="1"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Contexto histórico.</a:t>
            </a:r>
            <a:endParaRPr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Estrutura literária.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Principais temas.</a:t>
            </a:r>
            <a:endParaRPr sz="1800"/>
          </a:p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Lato"/>
              <a:buChar char="●"/>
            </a:pPr>
            <a:r>
              <a:rPr b="1" lang="pt-BR" sz="1800"/>
              <a:t>4 textos bíblicos sobre planejamento.</a:t>
            </a:r>
            <a:endParaRPr sz="18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de Tiago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Contexto Histórico</a:t>
            </a:r>
            <a:endParaRPr/>
          </a:p>
        </p:txBody>
      </p:sp>
      <p:sp>
        <p:nvSpPr>
          <p:cNvPr id="111" name="Shape 111"/>
          <p:cNvSpPr txBox="1"/>
          <p:nvPr>
            <p:ph idx="1" type="body"/>
          </p:nvPr>
        </p:nvSpPr>
        <p:spPr>
          <a:xfrm>
            <a:off x="729450" y="2078875"/>
            <a:ext cx="81972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Autor é um dos 3 ou 4 Tiago da Bíblia. Pai de Judas (não Iscariotes - Tadeu). Filho de Alfeu. O irmão de João. Irmão de Jesus. (Mc 3:17-18 e 6:3)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Escrita por volta de 40 a 50 d.C. 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Entre os 3 livros mais antigos do N.T. junto com Gálatas e </a:t>
            </a:r>
            <a:r>
              <a:rPr lang="pt-BR" sz="1800"/>
              <a:t>Tessalonicenses.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Destinatário, judeus cristãos que fugiam da perseguição em Jerusalém.</a:t>
            </a:r>
            <a:endParaRPr sz="18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Shape 117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18" name="Shape 1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6872" y="0"/>
            <a:ext cx="7830256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Shape 119"/>
          <p:cNvSpPr/>
          <p:nvPr/>
        </p:nvSpPr>
        <p:spPr>
          <a:xfrm>
            <a:off x="7663325" y="3907075"/>
            <a:ext cx="823800" cy="4329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de Tiago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Estrutura literária</a:t>
            </a:r>
            <a:endParaRPr sz="1800"/>
          </a:p>
        </p:txBody>
      </p:sp>
      <p:sp>
        <p:nvSpPr>
          <p:cNvPr id="125" name="Shape 125"/>
          <p:cNvSpPr txBox="1"/>
          <p:nvPr>
            <p:ph idx="1" type="body"/>
          </p:nvPr>
        </p:nvSpPr>
        <p:spPr>
          <a:xfrm>
            <a:off x="729450" y="2078875"/>
            <a:ext cx="8296500" cy="226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ESTILO: </a:t>
            </a:r>
            <a:r>
              <a:rPr lang="pt-BR" sz="1800"/>
              <a:t>Não há assunto geral e faltam conexões entre os temas.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Sem </a:t>
            </a:r>
            <a:r>
              <a:rPr lang="pt-BR" sz="1800"/>
              <a:t>ênfase doutrinária (</a:t>
            </a:r>
            <a:r>
              <a:rPr lang="pt-BR" sz="1800"/>
              <a:t>ressurreição, ascensão, nome de Cristo).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Familiaridade com os ensinamentos de Jesus Sermão da Montanha - 13x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Semelhança com os escritos de sabedoria do AT, como Provérbios.</a:t>
            </a:r>
            <a:endParaRPr sz="1800"/>
          </a:p>
          <a:p>
            <a:pPr indent="-342900" lvl="1" marL="91440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Tem excelente grego e </a:t>
            </a:r>
            <a:r>
              <a:rPr lang="pt-BR" sz="1800"/>
              <a:t>um forte tom judeu.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ORGANIZAÇÃO:</a:t>
            </a:r>
            <a:r>
              <a:rPr lang="pt-BR" sz="1800"/>
              <a:t> Introdução + orientações diversas. Pelo menos 12 temas.</a:t>
            </a:r>
            <a:br>
              <a:rPr lang="pt-BR" sz="1800"/>
            </a:br>
            <a:endParaRPr sz="18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de Tiago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Principais temas: </a:t>
            </a:r>
            <a:r>
              <a:rPr b="0" lang="pt-BR" sz="1800"/>
              <a:t>Provação que produz perseverança</a:t>
            </a:r>
            <a:endParaRPr b="0" sz="1800"/>
          </a:p>
        </p:txBody>
      </p:sp>
      <p:sp>
        <p:nvSpPr>
          <p:cNvPr id="131" name="Shape 131"/>
          <p:cNvSpPr txBox="1"/>
          <p:nvPr>
            <p:ph idx="1" type="body"/>
          </p:nvPr>
        </p:nvSpPr>
        <p:spPr>
          <a:xfrm>
            <a:off x="729450" y="2078875"/>
            <a:ext cx="79845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Char char="●"/>
            </a:pPr>
            <a:r>
              <a:rPr lang="pt-BR" sz="1800">
                <a:solidFill>
                  <a:srgbClr val="FF0000"/>
                </a:solidFill>
              </a:rPr>
              <a:t>(1:2-4) Provação produz perseverança ( ou paciência)</a:t>
            </a:r>
            <a:endParaRPr sz="1800">
              <a:solidFill>
                <a:srgbClr val="FF0000"/>
              </a:solidFill>
            </a:endParaRPr>
          </a:p>
          <a:p>
            <a:pPr indent="-3429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1800"/>
              <a:buChar char="●"/>
            </a:pPr>
            <a:r>
              <a:rPr lang="pt-BR" sz="1800">
                <a:solidFill>
                  <a:srgbClr val="FF0000"/>
                </a:solidFill>
              </a:rPr>
              <a:t>(1:13-15) Deus a ninguém tenta, mecânica do pecado.</a:t>
            </a:r>
            <a:endParaRPr sz="1800">
              <a:solidFill>
                <a:srgbClr val="FF0000"/>
              </a:solidFill>
            </a:endParaRPr>
          </a:p>
          <a:p>
            <a:pPr indent="-3429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(5:7-11) Fortalecer o coração (emoções) e ter paciência </a:t>
            </a:r>
            <a:endParaRPr sz="1800"/>
          </a:p>
          <a:p>
            <a:pPr indent="-3429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>
                <a:srgbClr val="0000FF"/>
              </a:buClr>
              <a:buSzPts val="1800"/>
              <a:buChar char="●"/>
            </a:pPr>
            <a:r>
              <a:rPr lang="pt-BR" sz="1800">
                <a:solidFill>
                  <a:srgbClr val="0000FF"/>
                </a:solidFill>
              </a:rPr>
              <a:t>Planejar com paciência e sem desespero, não tomar atitudes precipitadas.</a:t>
            </a:r>
            <a:endParaRPr sz="180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de Tiago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Principais temas: </a:t>
            </a:r>
            <a:r>
              <a:rPr b="0" lang="pt-BR" sz="1800"/>
              <a:t>Ouvir a palavra de Deus e a praticar.</a:t>
            </a:r>
            <a:endParaRPr b="0" sz="1800"/>
          </a:p>
        </p:txBody>
      </p:sp>
      <p:sp>
        <p:nvSpPr>
          <p:cNvPr id="137" name="Shape 137"/>
          <p:cNvSpPr txBox="1"/>
          <p:nvPr>
            <p:ph idx="1" type="body"/>
          </p:nvPr>
        </p:nvSpPr>
        <p:spPr>
          <a:xfrm>
            <a:off x="729450" y="2078875"/>
            <a:ext cx="79845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Char char="●"/>
            </a:pPr>
            <a:r>
              <a:rPr lang="pt-BR" sz="1800">
                <a:solidFill>
                  <a:srgbClr val="FF0000"/>
                </a:solidFill>
              </a:rPr>
              <a:t>(1:21-25) Quem observa e pratica a lei será feliz em tudo que fizer.</a:t>
            </a:r>
            <a:endParaRPr sz="1800">
              <a:solidFill>
                <a:srgbClr val="FF0000"/>
              </a:solidFill>
            </a:endParaRPr>
          </a:p>
          <a:p>
            <a:pPr indent="-3429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(2:17-26) A fé sem obras é morta.  (Abraão, caridade)</a:t>
            </a:r>
            <a:endParaRPr sz="1800"/>
          </a:p>
          <a:p>
            <a:pPr indent="-342900" lvl="0" marL="457200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(5:13-18) Orar pelos enfermos</a:t>
            </a:r>
            <a:endParaRPr sz="1800"/>
          </a:p>
          <a:p>
            <a:pPr indent="-342900" lvl="0" marL="457200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(1:27) Visitar o órfão e a viúva e se guardar da corrupção.</a:t>
            </a:r>
            <a:endParaRPr sz="1800"/>
          </a:p>
          <a:p>
            <a:pPr indent="-3429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(4:17) Quem sabe que deve fazer o bem e não faz, comete pecado.</a:t>
            </a:r>
            <a:endParaRPr sz="1800"/>
          </a:p>
          <a:p>
            <a:pPr indent="-3429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>
                <a:srgbClr val="0000FF"/>
              </a:buClr>
              <a:buSzPts val="1800"/>
              <a:buChar char="●"/>
            </a:pPr>
            <a:r>
              <a:rPr lang="pt-BR" sz="1800">
                <a:solidFill>
                  <a:srgbClr val="0000FF"/>
                </a:solidFill>
              </a:rPr>
              <a:t>Incluir a prática do bem no planejamento da nossa vida (tempo, recursos)</a:t>
            </a:r>
            <a:endParaRPr sz="180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Reflexão 1: </a:t>
            </a:r>
            <a:r>
              <a:rPr b="0" lang="pt-BR" sz="2400"/>
              <a:t>Fazer boas obras x Alimentar a preguiça</a:t>
            </a:r>
            <a:endParaRPr b="0"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Shape 143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Shape 144"/>
          <p:cNvSpPr/>
          <p:nvPr/>
        </p:nvSpPr>
        <p:spPr>
          <a:xfrm>
            <a:off x="237200" y="1853850"/>
            <a:ext cx="8676600" cy="2840100"/>
          </a:xfrm>
          <a:prstGeom prst="cloudCallout">
            <a:avLst>
              <a:gd fmla="val 37913" name="adj1"/>
              <a:gd fmla="val 50004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4572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b="1" lang="pt-BR" sz="24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2 Tessalonicenses 3:10 </a:t>
            </a:r>
            <a:endParaRPr b="1" sz="24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b="1" lang="pt-BR" sz="24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x </a:t>
            </a:r>
            <a:endParaRPr b="1" sz="24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b="1" lang="pt-BR" sz="24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Tiago 2:15,16</a:t>
            </a:r>
            <a:endParaRPr b="1" sz="24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b="1" sz="18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Reflexão 1</a:t>
            </a:r>
            <a:endParaRPr/>
          </a:p>
        </p:txBody>
      </p:sp>
      <p:sp>
        <p:nvSpPr>
          <p:cNvPr id="150" name="Shape 150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800"/>
              <a:t>2 Tessalonicenses 3:10</a:t>
            </a:r>
            <a:endParaRPr b="1" sz="1800"/>
          </a:p>
          <a:p>
            <a:pPr indent="0" lvl="0" marL="457200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pt-BR" sz="1800"/>
              <a:t> </a:t>
            </a:r>
            <a:r>
              <a:rPr i="1" lang="pt-BR" sz="1800"/>
              <a:t>Porque, quando ainda estávamos convosco, vos mandamos isto, que, se alguém não quiser trabalhar, não coma também.</a:t>
            </a:r>
            <a:br>
              <a:rPr lang="pt-BR" sz="1600"/>
            </a:br>
            <a:br>
              <a:rPr lang="pt-BR" sz="1600"/>
            </a:br>
            <a:endParaRPr sz="1600"/>
          </a:p>
          <a:p>
            <a:pPr indent="0" lvl="0" marL="457200" rtl="0">
              <a:spcBef>
                <a:spcPts val="1600"/>
              </a:spcBef>
              <a:spcAft>
                <a:spcPts val="1600"/>
              </a:spcAft>
              <a:buNone/>
            </a:pPr>
            <a:br>
              <a:rPr lang="pt-BR"/>
            </a:b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Shape 155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Reflexão 1</a:t>
            </a:r>
            <a:endParaRPr/>
          </a:p>
        </p:txBody>
      </p:sp>
      <p:sp>
        <p:nvSpPr>
          <p:cNvPr id="156" name="Shape 156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800"/>
              <a:t>Tiago 2:15,16</a:t>
            </a:r>
            <a:endParaRPr b="1" sz="1800"/>
          </a:p>
          <a:p>
            <a:pPr indent="0" lvl="0" marL="457200" rtl="0">
              <a:spcBef>
                <a:spcPts val="1600"/>
              </a:spcBef>
              <a:spcAft>
                <a:spcPts val="0"/>
              </a:spcAft>
              <a:buNone/>
            </a:pPr>
            <a:r>
              <a:rPr i="1" lang="pt-BR" sz="1800"/>
              <a:t>Se um irmão ou irmã estiver necessitando de roupas e do alimento de cada dia e um de vocês lhe disser: "Vá em paz, aqueça-se e alimente-se até satisfazer-se", sem porém lhe dar nada, de que adianta isso?</a:t>
            </a:r>
            <a:br>
              <a:rPr lang="pt-BR" sz="1600"/>
            </a:br>
            <a:br>
              <a:rPr lang="pt-BR" sz="1600"/>
            </a:br>
            <a:endParaRPr sz="1600"/>
          </a:p>
          <a:p>
            <a:pPr indent="0" lvl="0" marL="457200" rtl="0">
              <a:spcBef>
                <a:spcPts val="1600"/>
              </a:spcBef>
              <a:spcAft>
                <a:spcPts val="1600"/>
              </a:spcAft>
              <a:buNone/>
            </a:pPr>
            <a:br>
              <a:rPr lang="pt-BR"/>
            </a:b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de Tiago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Principais temas: </a:t>
            </a:r>
            <a:r>
              <a:rPr b="0" lang="pt-BR" sz="1800"/>
              <a:t>Perigo das riquezas</a:t>
            </a:r>
            <a:endParaRPr b="0" sz="1800"/>
          </a:p>
        </p:txBody>
      </p:sp>
      <p:sp>
        <p:nvSpPr>
          <p:cNvPr id="162" name="Shape 162"/>
          <p:cNvSpPr txBox="1"/>
          <p:nvPr>
            <p:ph idx="1" type="body"/>
          </p:nvPr>
        </p:nvSpPr>
        <p:spPr>
          <a:xfrm>
            <a:off x="729450" y="2078875"/>
            <a:ext cx="79845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Char char="●"/>
            </a:pPr>
            <a:r>
              <a:rPr lang="pt-BR" sz="1800">
                <a:solidFill>
                  <a:srgbClr val="FF0000"/>
                </a:solidFill>
              </a:rPr>
              <a:t>(5:1-6) Injustiça e corrupção.</a:t>
            </a:r>
            <a:endParaRPr sz="1800">
              <a:solidFill>
                <a:srgbClr val="FF0000"/>
              </a:solidFill>
            </a:endParaRPr>
          </a:p>
          <a:p>
            <a:pPr indent="-342900" lvl="0" marL="457200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1800"/>
              <a:buChar char="●"/>
            </a:pPr>
            <a:r>
              <a:rPr lang="pt-BR" sz="1800">
                <a:solidFill>
                  <a:srgbClr val="FF0000"/>
                </a:solidFill>
              </a:rPr>
              <a:t>(4:1-7) Cobiça e soberba.</a:t>
            </a:r>
            <a:endParaRPr sz="1800">
              <a:solidFill>
                <a:srgbClr val="FF0000"/>
              </a:solidFill>
            </a:endParaRPr>
          </a:p>
          <a:p>
            <a:pPr indent="-342900" lvl="0" marL="457200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FF"/>
              </a:buClr>
              <a:buSzPts val="1800"/>
              <a:buChar char="●"/>
            </a:pPr>
            <a:r>
              <a:rPr lang="pt-BR" sz="1800">
                <a:solidFill>
                  <a:srgbClr val="0000FF"/>
                </a:solidFill>
              </a:rPr>
              <a:t>Não planejar contando com a desonestidade (explorar, burlar). REVISTA</a:t>
            </a:r>
            <a:endParaRPr sz="1800">
              <a:solidFill>
                <a:srgbClr val="0000FF"/>
              </a:solidFill>
            </a:endParaRPr>
          </a:p>
          <a:p>
            <a:pPr indent="-342900" lvl="0" marL="457200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(2:1-9) Favoritismos na igreja.</a:t>
            </a:r>
            <a:endParaRPr sz="1800"/>
          </a:p>
          <a:p>
            <a:pPr indent="-342900" lvl="0" marL="457200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●"/>
            </a:pPr>
            <a:r>
              <a:rPr lang="pt-BR" sz="1800"/>
              <a:t>(1:9-11) Humilde elevado e o rico rebaixado.</a:t>
            </a:r>
            <a:endParaRPr sz="18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de Tiago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Principais temas: </a:t>
            </a:r>
            <a:r>
              <a:rPr b="0" lang="pt-BR" sz="1800"/>
              <a:t>Cuidado com a língua</a:t>
            </a:r>
            <a:endParaRPr b="0" sz="1800"/>
          </a:p>
        </p:txBody>
      </p:sp>
      <p:sp>
        <p:nvSpPr>
          <p:cNvPr id="168" name="Shape 168"/>
          <p:cNvSpPr txBox="1"/>
          <p:nvPr>
            <p:ph idx="1" type="body"/>
          </p:nvPr>
        </p:nvSpPr>
        <p:spPr>
          <a:xfrm>
            <a:off x="729450" y="2078875"/>
            <a:ext cx="79845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Char char="●"/>
            </a:pPr>
            <a:r>
              <a:rPr lang="pt-BR" sz="1800">
                <a:solidFill>
                  <a:srgbClr val="FF0000"/>
                </a:solidFill>
              </a:rPr>
              <a:t>(3:1-2) Quem não tropeça no falar é perfeito.</a:t>
            </a:r>
            <a:endParaRPr sz="1800">
              <a:solidFill>
                <a:srgbClr val="FF0000"/>
              </a:solidFill>
            </a:endParaRPr>
          </a:p>
          <a:p>
            <a:pPr indent="-3429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(1:5) Deus dá sabedoria.</a:t>
            </a:r>
            <a:endParaRPr sz="1800"/>
          </a:p>
          <a:p>
            <a:pPr indent="-3429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FF"/>
              </a:buClr>
              <a:buSzPts val="1800"/>
              <a:buChar char="●"/>
            </a:pPr>
            <a:r>
              <a:rPr lang="pt-BR" sz="1800">
                <a:solidFill>
                  <a:srgbClr val="0000FF"/>
                </a:solidFill>
              </a:rPr>
              <a:t>Planejar bem quando for falar com alguém.</a:t>
            </a:r>
            <a:endParaRPr sz="1800">
              <a:solidFill>
                <a:srgbClr val="0000FF"/>
              </a:solidFill>
            </a:endParaRPr>
          </a:p>
          <a:p>
            <a:pPr indent="-342900" lvl="0" marL="457200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(3:9-11) Benção e maldição da mesma boca.</a:t>
            </a:r>
            <a:endParaRPr sz="1800"/>
          </a:p>
          <a:p>
            <a:pPr indent="-342900" lvl="0" marL="457200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(5:12) Seja o sim de vocês, sim, e o não, não;</a:t>
            </a:r>
            <a:endParaRPr sz="1800"/>
          </a:p>
          <a:p>
            <a:pPr indent="-342900" lvl="0" marL="457200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●"/>
            </a:pPr>
            <a:r>
              <a:rPr lang="pt-BR" sz="1800"/>
              <a:t>(4:11-12) Não falar mal uns dos outros. Não julgar</a:t>
            </a:r>
            <a:endParaRPr sz="18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173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Reflexão 2:</a:t>
            </a:r>
            <a:r>
              <a:rPr b="0" lang="pt-BR" sz="2400"/>
              <a:t> Julgar ou não julgar?</a:t>
            </a:r>
            <a:endParaRPr b="0"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" name="Shape 174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Shape 175"/>
          <p:cNvSpPr/>
          <p:nvPr/>
        </p:nvSpPr>
        <p:spPr>
          <a:xfrm>
            <a:off x="237200" y="1853850"/>
            <a:ext cx="8676600" cy="2840100"/>
          </a:xfrm>
          <a:prstGeom prst="cloudCallout">
            <a:avLst>
              <a:gd fmla="val 37913" name="adj1"/>
              <a:gd fmla="val 50004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4572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b="1" lang="pt-BR" sz="24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1 Coríntios 6:4-5 </a:t>
            </a:r>
            <a:endParaRPr b="1" sz="24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b="1" lang="pt-BR" sz="24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x </a:t>
            </a:r>
            <a:endParaRPr b="1" sz="24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b="1" lang="pt-BR" sz="24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Tiago 4:11-12</a:t>
            </a:r>
            <a:endParaRPr b="1" sz="24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b="1" sz="18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Shape 180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Reflexão 2</a:t>
            </a:r>
            <a:endParaRPr/>
          </a:p>
        </p:txBody>
      </p:sp>
      <p:sp>
        <p:nvSpPr>
          <p:cNvPr id="181" name="Shape 181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800"/>
              <a:t>1 Coríntios 6:4-5</a:t>
            </a:r>
            <a:endParaRPr b="1" sz="1800"/>
          </a:p>
          <a:p>
            <a:pPr indent="0" lvl="0" marL="457200" rtl="0">
              <a:spcBef>
                <a:spcPts val="1600"/>
              </a:spcBef>
              <a:spcAft>
                <a:spcPts val="0"/>
              </a:spcAft>
              <a:buNone/>
            </a:pPr>
            <a:r>
              <a:rPr i="1" lang="pt-BR" sz="1800"/>
              <a:t>Então, se tiverdes negócios em juízo, pertencentes a esta vida, pondes para julga-los os que são de menos estima na igreja?</a:t>
            </a:r>
            <a:br>
              <a:rPr i="1" lang="pt-BR" sz="1800"/>
            </a:br>
            <a:r>
              <a:rPr i="1" lang="pt-BR" sz="1800"/>
              <a:t>Para vos envergonhar o digo. Não há, pois, entre vós sábios, nem mesmo um, que possa julgar entre seus irmãos?</a:t>
            </a:r>
            <a:br>
              <a:rPr lang="pt-BR" sz="1600"/>
            </a:br>
            <a:endParaRPr sz="1600"/>
          </a:p>
          <a:p>
            <a:pPr indent="0" lvl="0" marL="457200" rtl="0">
              <a:spcBef>
                <a:spcPts val="1600"/>
              </a:spcBef>
              <a:spcAft>
                <a:spcPts val="1600"/>
              </a:spcAft>
              <a:buNone/>
            </a:pPr>
            <a:br>
              <a:rPr lang="pt-BR"/>
            </a:b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Shape 186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Reflexão 2</a:t>
            </a:r>
            <a:endParaRPr/>
          </a:p>
        </p:txBody>
      </p:sp>
      <p:sp>
        <p:nvSpPr>
          <p:cNvPr id="187" name="Shape 187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pt-BR" sz="1800"/>
              <a:t>Tiago 4:11-12</a:t>
            </a:r>
            <a:endParaRPr b="1" i="1" sz="1800"/>
          </a:p>
          <a:p>
            <a:pPr indent="0" lvl="0" marL="457200" rtl="0">
              <a:spcBef>
                <a:spcPts val="1600"/>
              </a:spcBef>
              <a:spcAft>
                <a:spcPts val="0"/>
              </a:spcAft>
              <a:buNone/>
            </a:pPr>
            <a:r>
              <a:rPr i="1" lang="pt-BR" sz="1800"/>
              <a:t>Irmãos, não falem mal uns dos outros. Quem fala contra o seu irmão ou julga o seu irmão, fala contra a Lei e a julga. Quando você julga a Lei, não a está cumprindo, mas está se colocando como juiz.</a:t>
            </a:r>
            <a:br>
              <a:rPr i="1" lang="pt-BR" sz="1800"/>
            </a:br>
            <a:r>
              <a:rPr i="1" lang="pt-BR" sz="1800"/>
              <a:t>Há apenas um Legislador e Juiz, aquele que pode salvar e destruir. Mas quem é você para julgar o seu próximo?</a:t>
            </a:r>
            <a:br>
              <a:rPr lang="pt-BR" sz="1600"/>
            </a:br>
            <a:endParaRPr sz="1600"/>
          </a:p>
          <a:p>
            <a:pPr indent="0" lvl="0" marL="457200" rtl="0">
              <a:spcBef>
                <a:spcPts val="1600"/>
              </a:spcBef>
              <a:spcAft>
                <a:spcPts val="1600"/>
              </a:spcAft>
              <a:buNone/>
            </a:pPr>
            <a:br>
              <a:rPr lang="pt-BR"/>
            </a:b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hape 192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Roteiro</a:t>
            </a:r>
            <a:endParaRPr/>
          </a:p>
        </p:txBody>
      </p:sp>
      <p:sp>
        <p:nvSpPr>
          <p:cNvPr id="193" name="Shape 193"/>
          <p:cNvSpPr txBox="1"/>
          <p:nvPr>
            <p:ph idx="1" type="body"/>
          </p:nvPr>
        </p:nvSpPr>
        <p:spPr>
          <a:xfrm>
            <a:off x="729450" y="19264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Visão geral da carta de Tiago.</a:t>
            </a:r>
            <a:endParaRPr b="1"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Contexto histórico.</a:t>
            </a:r>
            <a:endParaRPr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Estrutura literária.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Principais temas.</a:t>
            </a:r>
            <a:endParaRPr sz="1800"/>
          </a:p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Lato"/>
              <a:buChar char="●"/>
            </a:pPr>
            <a:r>
              <a:rPr b="1" lang="pt-BR" sz="1800"/>
              <a:t>4 textos bíblicos sobre planejamento.</a:t>
            </a:r>
            <a:endParaRPr sz="18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Shape 198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4 Textos bíblicos sobre planejar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Planejamento significa determinar o “como fazer”</a:t>
            </a:r>
            <a:endParaRPr b="0" sz="1800"/>
          </a:p>
        </p:txBody>
      </p:sp>
      <p:sp>
        <p:nvSpPr>
          <p:cNvPr id="199" name="Shape 199"/>
          <p:cNvSpPr txBox="1"/>
          <p:nvPr>
            <p:ph idx="1" type="body"/>
          </p:nvPr>
        </p:nvSpPr>
        <p:spPr>
          <a:xfrm>
            <a:off x="729450" y="2078875"/>
            <a:ext cx="79845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SzPts val="1800"/>
              <a:buChar char="●"/>
            </a:pPr>
            <a:r>
              <a:rPr lang="pt-BR" sz="1800"/>
              <a:t>"Qual de vocês, se quiser construir uma torre, primeiro não se assenta e calcula o preço, para ver se tem dinheiro suficiente para completá-la?</a:t>
            </a:r>
            <a:br>
              <a:rPr lang="pt-BR" sz="1800"/>
            </a:br>
            <a:br>
              <a:rPr lang="pt-BR" sz="1800"/>
            </a:br>
            <a:r>
              <a:rPr lang="pt-BR" sz="1800"/>
              <a:t>Lucas 14:28</a:t>
            </a:r>
            <a:endParaRPr sz="18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4</a:t>
            </a:r>
            <a:r>
              <a:rPr lang="pt-BR" sz="2400"/>
              <a:t> Textos bíblicos sobre planejar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Ao planejar, p</a:t>
            </a:r>
            <a:r>
              <a:rPr lang="pt-BR" sz="1800"/>
              <a:t>rocure o conselho de quem já foi bem sucedido</a:t>
            </a:r>
            <a:endParaRPr b="0" sz="1800"/>
          </a:p>
        </p:txBody>
      </p:sp>
      <p:sp>
        <p:nvSpPr>
          <p:cNvPr id="205" name="Shape 205"/>
          <p:cNvSpPr txBox="1"/>
          <p:nvPr>
            <p:ph idx="1" type="body"/>
          </p:nvPr>
        </p:nvSpPr>
        <p:spPr>
          <a:xfrm>
            <a:off x="729450" y="2078875"/>
            <a:ext cx="79845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SzPts val="1800"/>
              <a:buChar char="●"/>
            </a:pPr>
            <a:r>
              <a:rPr lang="pt-BR" sz="1800"/>
              <a:t>Os planos fracassam por falta de conselho, mas são bem sucedidos quando há muitos conselheiros.</a:t>
            </a:r>
            <a:br>
              <a:rPr lang="pt-BR" sz="1800"/>
            </a:br>
            <a:br>
              <a:rPr lang="pt-BR" sz="1800"/>
            </a:br>
            <a:r>
              <a:rPr lang="pt-BR" sz="1800"/>
              <a:t>Provérbios 15:22</a:t>
            </a:r>
            <a:endParaRPr sz="18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hape 210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4</a:t>
            </a:r>
            <a:r>
              <a:rPr lang="pt-BR" sz="2400"/>
              <a:t> Textos bíblicos sobre planejar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Não crie ansiedade, entregue nas mãos de Deus</a:t>
            </a:r>
            <a:endParaRPr b="0" sz="1800"/>
          </a:p>
        </p:txBody>
      </p:sp>
      <p:sp>
        <p:nvSpPr>
          <p:cNvPr id="211" name="Shape 211"/>
          <p:cNvSpPr txBox="1"/>
          <p:nvPr>
            <p:ph idx="1" type="body"/>
          </p:nvPr>
        </p:nvSpPr>
        <p:spPr>
          <a:xfrm>
            <a:off x="729450" y="2078875"/>
            <a:ext cx="79845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SzPts val="1800"/>
              <a:buChar char="●"/>
            </a:pPr>
            <a:r>
              <a:rPr lang="pt-BR" sz="1800"/>
              <a:t>Não andem ansiosos por coisa alguma, mas em tudo, pela oração e súplicas, e com ação de graças, apresentem seus pedidos a Deus.</a:t>
            </a:r>
            <a:br>
              <a:rPr lang="pt-BR" sz="1800"/>
            </a:br>
            <a:r>
              <a:rPr lang="pt-BR" sz="1800"/>
              <a:t>E a paz de Deus, que excede todo o entendimento, guardará os seus corações e as suas mentes em Cristo Jesus.</a:t>
            </a:r>
            <a:br>
              <a:rPr lang="pt-BR" sz="1800"/>
            </a:br>
            <a:br>
              <a:rPr lang="pt-BR" sz="1800"/>
            </a:br>
            <a:r>
              <a:rPr lang="pt-BR" sz="1800"/>
              <a:t>Filipenses 4:6,7</a:t>
            </a:r>
            <a:endParaRPr sz="18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4</a:t>
            </a:r>
            <a:r>
              <a:rPr lang="pt-BR" sz="2400"/>
              <a:t> Textos bíblicos sobre planejar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Tenha sempre em mente que imprevistos acontecem</a:t>
            </a:r>
            <a:endParaRPr b="0" sz="1800"/>
          </a:p>
        </p:txBody>
      </p:sp>
      <p:sp>
        <p:nvSpPr>
          <p:cNvPr id="217" name="Shape 217"/>
          <p:cNvSpPr txBox="1"/>
          <p:nvPr>
            <p:ph idx="1" type="body"/>
          </p:nvPr>
        </p:nvSpPr>
        <p:spPr>
          <a:xfrm>
            <a:off x="729450" y="2078875"/>
            <a:ext cx="79845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SzPts val="1800"/>
              <a:buChar char="●"/>
            </a:pPr>
            <a:r>
              <a:rPr lang="pt-BR" sz="1800"/>
              <a:t>Vocês nem sabem o que lhes acontecerá amanhã! Que é a sua vida? Vocês são como a neblina que aparece por um pouco de tempo e depois se dissipa.</a:t>
            </a:r>
            <a:br>
              <a:rPr lang="pt-BR" sz="1800"/>
            </a:br>
            <a:br>
              <a:rPr lang="pt-BR" sz="1800"/>
            </a:br>
            <a:r>
              <a:rPr lang="pt-BR" sz="1800"/>
              <a:t>Tiago 4:14</a:t>
            </a:r>
            <a:endParaRPr sz="180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Shape 222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Roteiro</a:t>
            </a:r>
            <a:endParaRPr/>
          </a:p>
        </p:txBody>
      </p:sp>
      <p:sp>
        <p:nvSpPr>
          <p:cNvPr id="223" name="Shape 223"/>
          <p:cNvSpPr txBox="1"/>
          <p:nvPr>
            <p:ph idx="1" type="body"/>
          </p:nvPr>
        </p:nvSpPr>
        <p:spPr>
          <a:xfrm>
            <a:off x="729450" y="19264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Visão geral da carta de Tiago.</a:t>
            </a:r>
            <a:endParaRPr b="1"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Contexto histórico.</a:t>
            </a:r>
            <a:endParaRPr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Estrutura literária.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Principais temas.</a:t>
            </a:r>
            <a:endParaRPr sz="1800"/>
          </a:p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Lato"/>
              <a:buChar char="●"/>
            </a:pPr>
            <a:r>
              <a:rPr b="1" lang="pt-BR" sz="1800"/>
              <a:t>4 textos bíblicos sobre planejamento.</a:t>
            </a:r>
            <a:endParaRPr b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Planejamento significa determinar o “como fazer”.</a:t>
            </a:r>
            <a:endParaRPr sz="1800"/>
          </a:p>
          <a:p>
            <a: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Ao planejar, procure o conselho de quem já foi bem sucedido.</a:t>
            </a:r>
            <a:endParaRPr sz="1800"/>
          </a:p>
          <a:p>
            <a: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Não crie ansiedade, entregue nas mãos de Deus.</a:t>
            </a:r>
            <a:endParaRPr sz="1800"/>
          </a:p>
          <a:p>
            <a: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Tenha sempre em mente que imprevistos acontecem.</a:t>
            </a:r>
            <a:br>
              <a:rPr lang="pt-BR" sz="1800"/>
            </a:br>
            <a:br>
              <a:rPr lang="pt-BR" sz="1800"/>
            </a:br>
            <a:endParaRPr sz="1800"/>
          </a:p>
        </p:txBody>
      </p:sp>
      <p:sp>
        <p:nvSpPr>
          <p:cNvPr id="224" name="Shape 224"/>
          <p:cNvSpPr/>
          <p:nvPr/>
        </p:nvSpPr>
        <p:spPr>
          <a:xfrm>
            <a:off x="4881325" y="1853850"/>
            <a:ext cx="3383100" cy="905100"/>
          </a:xfrm>
          <a:prstGeom prst="wedgeRoundRectCallout">
            <a:avLst>
              <a:gd fmla="val -82196" name="adj1"/>
              <a:gd fmla="val 78972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pt-BR"/>
              <a:t>Perseverança na tribulação.</a:t>
            </a:r>
            <a:endParaRPr/>
          </a:p>
          <a:p>
            <a: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pt-BR"/>
              <a:t>Ser praticante da palavra.</a:t>
            </a:r>
            <a:endParaRPr/>
          </a:p>
          <a:p>
            <a: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pt-BR"/>
              <a:t>Perigo das riquezas.</a:t>
            </a:r>
            <a:endParaRPr/>
          </a:p>
          <a:p>
            <a: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pt-BR"/>
              <a:t>Cuidado com a língua.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Objetivo</a:t>
            </a:r>
            <a:endParaRPr/>
          </a:p>
        </p:txBody>
      </p:sp>
      <p:sp>
        <p:nvSpPr>
          <p:cNvPr id="230" name="Shape 230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Conhecer a carta de Tiago com alguns dos seus ensinos e reconhecer que a maneira como planejamos nossas vidas não pode excluir amar a Deus ou ao próximo.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Shape 235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Nossos projetos e Deus</a:t>
            </a:r>
            <a:endParaRPr/>
          </a:p>
        </p:txBody>
      </p:sp>
      <p:sp>
        <p:nvSpPr>
          <p:cNvPr id="236" name="Shape 236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Estudo 20: Tiago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treamline">
  <a:themeElements>
    <a:clrScheme name="Streamline">
      <a:dk1>
        <a:srgbClr val="1A9988"/>
      </a:dk1>
      <a:lt1>
        <a:srgbClr val="FFFFFF"/>
      </a:lt1>
      <a:dk2>
        <a:srgbClr val="1A1A1A"/>
      </a:dk2>
      <a:lt2>
        <a:srgbClr val="E9EDEE"/>
      </a:lt2>
      <a:accent1>
        <a:srgbClr val="595959"/>
      </a:accent1>
      <a:accent2>
        <a:srgbClr val="6AA4C8"/>
      </a:accent2>
      <a:accent3>
        <a:srgbClr val="EB5600"/>
      </a:accent3>
      <a:accent4>
        <a:srgbClr val="A2FFE8"/>
      </a:accent4>
      <a:accent5>
        <a:srgbClr val="1C3678"/>
      </a:accent5>
      <a:accent6>
        <a:srgbClr val="FFB8A2"/>
      </a:accent6>
      <a:hlink>
        <a:srgbClr val="1C3678"/>
      </a:hlink>
      <a:folHlink>
        <a:srgbClr val="1C367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