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y="5143500" cx="9144000"/>
  <p:notesSz cx="6858000" cy="9144000"/>
  <p:embeddedFontLst>
    <p:embeddedFont>
      <p:font typeface="Raleway"/>
      <p:regular r:id="rId33"/>
      <p:bold r:id="rId34"/>
      <p:italic r:id="rId35"/>
      <p:boldItalic r:id="rId36"/>
    </p:embeddedFont>
    <p:embeddedFont>
      <p:font typeface="Lato"/>
      <p:regular r:id="rId37"/>
      <p:bold r:id="rId38"/>
      <p:italic r:id="rId39"/>
      <p:boldItalic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Lato-boldItalic.fntdata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font" Target="fonts/Raleway-regular.fntdata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font" Target="fonts/Raleway-italic.fntdata"/><Relationship Id="rId12" Type="http://schemas.openxmlformats.org/officeDocument/2006/relationships/slide" Target="slides/slide8.xml"/><Relationship Id="rId34" Type="http://schemas.openxmlformats.org/officeDocument/2006/relationships/font" Target="fonts/Raleway-bold.fntdata"/><Relationship Id="rId15" Type="http://schemas.openxmlformats.org/officeDocument/2006/relationships/slide" Target="slides/slide11.xml"/><Relationship Id="rId37" Type="http://schemas.openxmlformats.org/officeDocument/2006/relationships/font" Target="fonts/Lato-regular.fntdata"/><Relationship Id="rId14" Type="http://schemas.openxmlformats.org/officeDocument/2006/relationships/slide" Target="slides/slide10.xml"/><Relationship Id="rId36" Type="http://schemas.openxmlformats.org/officeDocument/2006/relationships/font" Target="fonts/Raleway-boldItalic.fntdata"/><Relationship Id="rId17" Type="http://schemas.openxmlformats.org/officeDocument/2006/relationships/slide" Target="slides/slide13.xml"/><Relationship Id="rId39" Type="http://schemas.openxmlformats.org/officeDocument/2006/relationships/font" Target="fonts/Lato-italic.fntdata"/><Relationship Id="rId16" Type="http://schemas.openxmlformats.org/officeDocument/2006/relationships/slide" Target="slides/slide12.xml"/><Relationship Id="rId38" Type="http://schemas.openxmlformats.org/officeDocument/2006/relationships/font" Target="fonts/Lato-bold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Shape 1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Shape 21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Shape 2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Shape 2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Shape 2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Shape 2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hape 24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Shape 24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Shape 25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Shape 26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Superando os conflitos em amor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14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TEMA DA REVISTA: </a:t>
            </a:r>
            <a:r>
              <a:rPr b="1" lang="pt-BR" sz="1800"/>
              <a:t>Livros do novo testamento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TEMA DA AULA: </a:t>
            </a:r>
            <a:r>
              <a:rPr b="1" lang="pt-BR" sz="1800"/>
              <a:t>Superando os conflitos em amor</a:t>
            </a:r>
            <a:r>
              <a:rPr lang="pt-BR" sz="1800"/>
              <a:t> 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Conflitos fazem parte da vida e a igreja está sujeita a conflitos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 ideal é evitar porque mexe com o equilíbrio pessoal e coletivo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Nem sempre devemos fugir, mas sempre devemos seguir a bíblia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CHAMADA: </a:t>
            </a:r>
            <a:r>
              <a:rPr b="1" lang="pt-BR" sz="1800"/>
              <a:t>leitura do texto sobre os </a:t>
            </a:r>
            <a:r>
              <a:rPr b="1" lang="pt-BR" sz="1800"/>
              <a:t>r</a:t>
            </a:r>
            <a:r>
              <a:rPr b="1" lang="pt-BR" sz="1800"/>
              <a:t>eformadores e a ceia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Conhecer a carta aos Colossenses e refletir sobre a importância da superação de conflitos</a:t>
            </a:r>
            <a:endParaRPr sz="1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Realizar uma visão geral da carta de colossenses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Caracterizar biblicamente o amor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Verificar exemplos bíblicos de superação  de conflitos</a:t>
            </a: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REMETENTE: </a:t>
            </a:r>
            <a:r>
              <a:rPr b="1" lang="pt-BR" sz="1800"/>
              <a:t>Paulo, durante sua prisão em Roma</a:t>
            </a:r>
            <a:endParaRPr b="1"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DATA: </a:t>
            </a:r>
            <a:r>
              <a:rPr b="1" lang="pt-BR" sz="1800"/>
              <a:t>Escrita por volta de 60 depois de Cristo.</a:t>
            </a:r>
            <a:endParaRPr b="1"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DESTINATÁRIO: </a:t>
            </a:r>
            <a:r>
              <a:rPr b="1" lang="pt-BR" sz="1800"/>
              <a:t>Igreja em Colosso (Turquia), fundada por Epafras.</a:t>
            </a:r>
            <a:endParaRPr b="1"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ASSUNTO: </a:t>
            </a:r>
            <a:r>
              <a:rPr b="1" lang="pt-BR" sz="1800"/>
              <a:t>Unidade (Efésios) e Combate a heresias (Gálatas)</a:t>
            </a: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MUNDO NO 1º SÉCULO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Cultura grega</a:t>
            </a:r>
            <a:endParaRPr b="1" sz="1800"/>
          </a:p>
          <a:p>
            <a:pPr indent="-3429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Apreço pela arte e pelas ciências</a:t>
            </a:r>
            <a:endParaRPr sz="1800"/>
          </a:p>
          <a:p>
            <a:pPr indent="-3429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Politeísmo e sincretismo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Pax romana</a:t>
            </a:r>
            <a:endParaRPr b="1" sz="1800"/>
          </a:p>
          <a:p>
            <a:pPr indent="-34290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Autoridade de roma</a:t>
            </a:r>
            <a:endParaRPr sz="1800"/>
          </a:p>
          <a:p>
            <a:pPr indent="-342900" lvl="2" marL="1371600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800"/>
              <a:buChar char="■"/>
            </a:pPr>
            <a:r>
              <a:rPr lang="pt-BR" sz="1800"/>
              <a:t>Leis romanas</a:t>
            </a:r>
            <a:endParaRPr sz="1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SITUAÇÃO EM COLOSSO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Os cristãos eram pessoas de diferentes culturas.</a:t>
            </a:r>
            <a:endParaRPr sz="1800"/>
          </a:p>
          <a:p>
            <a:pPr indent="-342900" lvl="2" marL="13716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Cada cultura pode influenciar à sua maneira.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grupos (Cl 2: 16-18)</a:t>
            </a:r>
            <a:endParaRPr sz="1800"/>
          </a:p>
          <a:p>
            <a:pPr indent="-342900" lvl="2" marL="13716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Judaizantes</a:t>
            </a:r>
            <a:endParaRPr sz="1800"/>
          </a:p>
          <a:p>
            <a:pPr indent="-342900" lvl="2" marL="13716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■"/>
            </a:pPr>
            <a:r>
              <a:rPr lang="pt-BR" sz="1800"/>
              <a:t>“Gnósticos”</a:t>
            </a:r>
            <a:endParaRPr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Colossenses 2: 16-18 (NVI)</a:t>
            </a:r>
            <a:endParaRPr/>
          </a:p>
        </p:txBody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400"/>
              <a:t>16. Portanto, não permitam que ninguém os julgue pelo que vocês comem ou bebem, ou com relação a alguma festividade religiosa ou à celebração das luas novas ou dos dias de sábado.</a:t>
            </a:r>
            <a:endParaRPr i="1" sz="14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400"/>
              <a:t>17. Estas coisas são sombras do que haveria de vir; a realidade, porém, encontra-se em Cristo.</a:t>
            </a:r>
            <a:endParaRPr i="1" sz="14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400"/>
              <a:t>18. Não permitam que ninguém que tenha prazer numa falsa humildade e na adoração de anjos os impeça de alcançar o prêmio. Tal pessoa conta detalhadamente suas visões, e sua mente carnal a torna orgulhosa.</a:t>
            </a:r>
            <a:endParaRPr i="1"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JUDAIZANTES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Queriam impor a lei mosaica ao cristãos.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Circuncisão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“GNÓSTICOS”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Acreditavam na “revelação especial” e no “saber secreto”.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Cultuavam seres sobrenaturais e elementos da natureza.</a:t>
            </a:r>
            <a:endParaRPr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SINCRETISMO ERA COMUM E CRESCEU AINDA MAIS</a:t>
            </a:r>
            <a:endParaRPr sz="1800"/>
          </a:p>
          <a:p>
            <a:pPr indent="0" lvl="0" marL="0" rtl="0"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800"/>
              <a:t>(Cl 4:16a ) Depois que esta carta for lida entre vocês, façam que também seja lida na igreja dos laodicenses,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PAULO, ENTÃO, ESCREVE UMA CARTA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pt-BR" sz="1800"/>
              <a:t>Como Paulo trata o problema?</a:t>
            </a:r>
            <a:endParaRPr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ESBOÇO DE COLOSSENSES: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1º O que Cristo fez (Cap 1 e 2)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2º O que os Cristãos devem fazer ( Cap 3 e 4).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CRISTO FEZ</a:t>
            </a:r>
            <a:endParaRPr/>
          </a:p>
        </p:txBody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1:13. Pois ele nos resgatou do domínio das trevas e nos transportou para o Reino do seu Filho amado,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600"/>
              <a:t>1:14. em quem temos a redenção, a saber, o perdão dos pecados.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600"/>
              <a:t>1:15. Ele é a imagem do Deus invisível, o primogênito de toda a criação,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600"/>
              <a:t>1:16. pois nele foram criadas todas as coisas nos céus e na terra, as visíveis e as invisíveis, sejam tronos ou soberanias, poderes ou autoridades; todas as coisas foram criadas por ele e para ele.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1: 17. Ele é antes de todas as coisas, e nele tudo subsiste.</a:t>
            </a:r>
            <a:endParaRPr i="1" sz="16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CRISTO FEZ</a:t>
            </a:r>
            <a:endParaRPr/>
          </a:p>
        </p:txBody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2:8. Tenham cuidado para que ninguém os escravize a filosofias vãs e enganosas, que se fundamentam nas tradições humanas e </a:t>
            </a:r>
            <a:r>
              <a:rPr i="1" lang="pt-BR" sz="1600">
                <a:solidFill>
                  <a:srgbClr val="FF0000"/>
                </a:solidFill>
              </a:rPr>
              <a:t>nos princípios elementares deste mundo</a:t>
            </a:r>
            <a:r>
              <a:rPr i="1" lang="pt-BR" sz="1600"/>
              <a:t>, e não em Cristo.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600"/>
              <a:t>2:9. Pois em Cristo habita corporalmente toda a</a:t>
            </a:r>
            <a:r>
              <a:rPr i="1" lang="pt-BR" sz="1600">
                <a:solidFill>
                  <a:srgbClr val="FF0000"/>
                </a:solidFill>
              </a:rPr>
              <a:t> plenitude da divindade,</a:t>
            </a:r>
            <a:br>
              <a:rPr i="1" lang="pt-BR" sz="1600"/>
            </a:b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2:10. e, por estarem nele, que é o Cabeça de todo poder e autoridade, vocês receberam a plenitude.</a:t>
            </a:r>
            <a:endParaRPr i="1" sz="1600"/>
          </a:p>
        </p:txBody>
      </p:sp>
      <p:sp>
        <p:nvSpPr>
          <p:cNvPr id="160" name="Shape 160"/>
          <p:cNvSpPr/>
          <p:nvPr/>
        </p:nvSpPr>
        <p:spPr>
          <a:xfrm>
            <a:off x="7455600" y="3165200"/>
            <a:ext cx="1335300" cy="630600"/>
          </a:xfrm>
          <a:prstGeom prst="wedgeRoundRectCallout">
            <a:avLst>
              <a:gd fmla="val -102778" name="adj1"/>
              <a:gd fmla="val -26467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Divindades imperfeitas </a:t>
            </a:r>
            <a:endParaRPr/>
          </a:p>
        </p:txBody>
      </p:sp>
      <p:sp>
        <p:nvSpPr>
          <p:cNvPr id="161" name="Shape 161"/>
          <p:cNvSpPr/>
          <p:nvPr/>
        </p:nvSpPr>
        <p:spPr>
          <a:xfrm>
            <a:off x="7331950" y="1270950"/>
            <a:ext cx="1335300" cy="630600"/>
          </a:xfrm>
          <a:prstGeom prst="wedgeRoundRectCallout">
            <a:avLst>
              <a:gd fmla="val -93518" name="adj1"/>
              <a:gd fmla="val 8373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Adoração ao sol e a lua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CRISTO FEZ</a:t>
            </a:r>
            <a:endParaRPr/>
          </a:p>
        </p:txBody>
      </p:sp>
      <p:sp>
        <p:nvSpPr>
          <p:cNvPr id="167" name="Shape 16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2:11. Nele também vocês foram </a:t>
            </a:r>
            <a:r>
              <a:rPr i="1" lang="pt-BR" sz="1600">
                <a:solidFill>
                  <a:srgbClr val="FF0000"/>
                </a:solidFill>
              </a:rPr>
              <a:t>circuncidados</a:t>
            </a:r>
            <a:r>
              <a:rPr i="1" lang="pt-BR" sz="1600"/>
              <a:t>, não com uma circuncisão feita por mãos humanas, mas com a circuncisão feita por Cristo, que é o despojar do corpo da carne.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br>
              <a:rPr i="1" lang="pt-BR" sz="1600"/>
            </a:br>
            <a:r>
              <a:rPr i="1" lang="pt-BR" sz="1600"/>
              <a:t>2:12. Isso aconteceu quando vocês foram sepultados com ele no batismo, e com ele foram ressuscitados mediante a fé no poder de Deus que o ressuscitou dentre os mortos.</a:t>
            </a:r>
            <a:endParaRPr i="1" sz="1600"/>
          </a:p>
        </p:txBody>
      </p:sp>
      <p:sp>
        <p:nvSpPr>
          <p:cNvPr id="168" name="Shape 168"/>
          <p:cNvSpPr/>
          <p:nvPr/>
        </p:nvSpPr>
        <p:spPr>
          <a:xfrm>
            <a:off x="4797300" y="1397150"/>
            <a:ext cx="1397100" cy="593400"/>
          </a:xfrm>
          <a:prstGeom prst="wedgeRoundRectCallout">
            <a:avLst>
              <a:gd fmla="val -61504" name="adj1"/>
              <a:gd fmla="val 87521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Judaizantes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DEVEMOS FAZER </a:t>
            </a:r>
            <a:r>
              <a:rPr lang="pt-BR" sz="1800"/>
              <a:t>(SEGUIR EVITA CONFLITO)</a:t>
            </a:r>
            <a:endParaRPr sz="1800"/>
          </a:p>
        </p:txBody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3</a:t>
            </a:r>
            <a:r>
              <a:rPr i="1" lang="pt-BR" sz="1600"/>
              <a:t>:1. </a:t>
            </a:r>
            <a:r>
              <a:rPr i="1" lang="pt-BR" sz="1600"/>
              <a:t>Portanto, já que vocês ressuscitaram com Cristo, procurem as </a:t>
            </a:r>
            <a:r>
              <a:rPr i="1" lang="pt-BR" sz="1600">
                <a:solidFill>
                  <a:srgbClr val="FF0000"/>
                </a:solidFill>
              </a:rPr>
              <a:t>coisas que são do alto</a:t>
            </a:r>
            <a:r>
              <a:rPr i="1" lang="pt-BR" sz="1600"/>
              <a:t>, onde Cristo está assentado à direita de Deus.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600"/>
              <a:t>3:2. Mantenham o</a:t>
            </a:r>
            <a:r>
              <a:rPr i="1" lang="pt-BR" sz="1600">
                <a:solidFill>
                  <a:srgbClr val="FF0000"/>
                </a:solidFill>
              </a:rPr>
              <a:t> pensamento nas coisas do alto</a:t>
            </a:r>
            <a:r>
              <a:rPr i="1" lang="pt-BR" sz="1600"/>
              <a:t>, e não nas coisas terrenas.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>
                <a:solidFill>
                  <a:srgbClr val="FF0000"/>
                </a:solidFill>
              </a:rPr>
              <a:t>3:17.  Tudo o que fizerem, seja em palavra ou em ação, façam-no em nome do Senhor Jesus, dando por meio dele graças a Deus Pai.</a:t>
            </a:r>
            <a:endParaRPr i="1" sz="1600">
              <a:solidFill>
                <a:srgbClr val="FF0000"/>
              </a:solidFill>
            </a:endParaRPr>
          </a:p>
        </p:txBody>
      </p:sp>
      <p:sp>
        <p:nvSpPr>
          <p:cNvPr id="175" name="Shape 175"/>
          <p:cNvSpPr/>
          <p:nvPr/>
        </p:nvSpPr>
        <p:spPr>
          <a:xfrm>
            <a:off x="5648625" y="3252000"/>
            <a:ext cx="2474700" cy="593400"/>
          </a:xfrm>
          <a:prstGeom prst="wedgeRoundRectCallout">
            <a:avLst>
              <a:gd fmla="val -80404" name="adj1"/>
              <a:gd fmla="val -6253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Pastor com a corda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Muito sofrimento?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DEVEMOS FAZER </a:t>
            </a:r>
            <a:r>
              <a:rPr lang="pt-BR" sz="1800"/>
              <a:t>(SEGUIR EVITA CONFLITO)</a:t>
            </a:r>
            <a:endParaRPr sz="1800"/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i="1" lang="pt-BR" sz="1600"/>
              <a:t>3:5. </a:t>
            </a:r>
            <a:r>
              <a:rPr i="1" lang="pt-BR" sz="1600"/>
              <a:t>Assim, façam morrer tudo o que pertence à natureza terrena de vocês: </a:t>
            </a:r>
            <a:r>
              <a:rPr i="1" lang="pt-BR" sz="1600">
                <a:solidFill>
                  <a:srgbClr val="FF0000"/>
                </a:solidFill>
              </a:rPr>
              <a:t>imoralidade sexual</a:t>
            </a:r>
            <a:r>
              <a:rPr i="1" lang="pt-BR" sz="1600"/>
              <a:t>, impureza, paixão, desejos maus e a </a:t>
            </a:r>
            <a:r>
              <a:rPr i="1" lang="pt-BR" sz="1600">
                <a:solidFill>
                  <a:srgbClr val="FF0000"/>
                </a:solidFill>
              </a:rPr>
              <a:t>ganância</a:t>
            </a:r>
            <a:r>
              <a:rPr i="1" lang="pt-BR" sz="1600"/>
              <a:t>, que é idolatria.</a:t>
            </a:r>
            <a:endParaRPr i="1" sz="1600">
              <a:solidFill>
                <a:srgbClr val="FF0000"/>
              </a:solidFill>
            </a:endParaRPr>
          </a:p>
        </p:txBody>
      </p:sp>
      <p:sp>
        <p:nvSpPr>
          <p:cNvPr id="182" name="Shape 182"/>
          <p:cNvSpPr/>
          <p:nvPr/>
        </p:nvSpPr>
        <p:spPr>
          <a:xfrm>
            <a:off x="950225" y="3499300"/>
            <a:ext cx="2746500" cy="741900"/>
          </a:xfrm>
          <a:prstGeom prst="wedgeRoundRectCallout">
            <a:avLst>
              <a:gd fmla="val -41381" name="adj1"/>
              <a:gd fmla="val -15002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Meu sonho era ser AD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Caso gideões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Caso pastor</a:t>
            </a:r>
            <a:endParaRPr/>
          </a:p>
        </p:txBody>
      </p:sp>
      <p:sp>
        <p:nvSpPr>
          <p:cNvPr id="183" name="Shape 183"/>
          <p:cNvSpPr/>
          <p:nvPr/>
        </p:nvSpPr>
        <p:spPr>
          <a:xfrm>
            <a:off x="4622400" y="3833125"/>
            <a:ext cx="2746500" cy="741900"/>
          </a:xfrm>
          <a:prstGeom prst="wedgeRoundRectCallout">
            <a:avLst>
              <a:gd fmla="val -45431" name="adj1"/>
              <a:gd fmla="val -191721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Pago as contas, o que sobrar é meu...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hape 18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DEVEMOS FAZER </a:t>
            </a:r>
            <a:r>
              <a:rPr lang="pt-BR" sz="1800"/>
              <a:t>(SEGUIR EVITA CONFLITO)</a:t>
            </a:r>
            <a:endParaRPr sz="1800"/>
          </a:p>
        </p:txBody>
      </p:sp>
      <p:sp>
        <p:nvSpPr>
          <p:cNvPr id="189" name="Shape 18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3.8. Mas agora, abandonem todas estas coisas: </a:t>
            </a:r>
            <a:r>
              <a:rPr i="1" lang="pt-BR" sz="1600">
                <a:solidFill>
                  <a:srgbClr val="FF0000"/>
                </a:solidFill>
              </a:rPr>
              <a:t>ira, indignação</a:t>
            </a:r>
            <a:r>
              <a:rPr i="1" lang="pt-BR" sz="1600"/>
              <a:t>, maldade, maledicência e </a:t>
            </a:r>
            <a:r>
              <a:rPr i="1" lang="pt-BR" sz="1600">
                <a:solidFill>
                  <a:srgbClr val="FF0000"/>
                </a:solidFill>
              </a:rPr>
              <a:t>linguagem indecente no falar</a:t>
            </a:r>
            <a:r>
              <a:rPr i="1" lang="pt-BR" sz="1600"/>
              <a:t>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3.9.Não </a:t>
            </a:r>
            <a:r>
              <a:rPr i="1" lang="pt-BR" sz="1600">
                <a:solidFill>
                  <a:srgbClr val="FF0000"/>
                </a:solidFill>
              </a:rPr>
              <a:t>mintam </a:t>
            </a:r>
            <a:r>
              <a:rPr i="1" lang="pt-BR" sz="1600"/>
              <a:t>uns aos outros, visto que vocês já se despiram do velho homem com suas práticas</a:t>
            </a:r>
            <a:endParaRPr i="1" sz="1600">
              <a:solidFill>
                <a:srgbClr val="FF0000"/>
              </a:solidFill>
            </a:endParaRPr>
          </a:p>
        </p:txBody>
      </p:sp>
      <p:sp>
        <p:nvSpPr>
          <p:cNvPr id="190" name="Shape 190"/>
          <p:cNvSpPr/>
          <p:nvPr/>
        </p:nvSpPr>
        <p:spPr>
          <a:xfrm>
            <a:off x="4708950" y="2838475"/>
            <a:ext cx="3797700" cy="741900"/>
          </a:xfrm>
          <a:prstGeom prst="wedgeRoundRectCallout">
            <a:avLst>
              <a:gd fmla="val -44418" name="adj1"/>
              <a:gd fmla="val -102618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Ef 4: </a:t>
            </a:r>
            <a:r>
              <a:rPr lang="pt-BR"/>
              <a:t>26 "Quando vocês ficarem irados, não pequem". Apazigüem a sua ira antes que o sol se ponha,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QUE DEVEMOS FAZER </a:t>
            </a:r>
            <a:r>
              <a:rPr lang="pt-BR" sz="1800"/>
              <a:t>(SEGUIR EVITA CONFLITO)</a:t>
            </a:r>
            <a:endParaRPr sz="1800"/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3:12. Portanto, como </a:t>
            </a:r>
            <a:r>
              <a:rPr i="1" lang="pt-BR" sz="1600">
                <a:solidFill>
                  <a:srgbClr val="FF0000"/>
                </a:solidFill>
              </a:rPr>
              <a:t>povo escolhido de Deus, santo e amado</a:t>
            </a:r>
            <a:r>
              <a:rPr i="1" lang="pt-BR" sz="1600"/>
              <a:t>, revistam-se de profunda compaixão, bondade, humildade, mansidão e paciência.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i="1" lang="pt-BR" sz="1600"/>
              <a:t>3:13. </a:t>
            </a:r>
            <a:r>
              <a:rPr i="1" lang="pt-BR" sz="1600">
                <a:solidFill>
                  <a:srgbClr val="FF0000"/>
                </a:solidFill>
              </a:rPr>
              <a:t>Suportem-se uns aos outros </a:t>
            </a:r>
            <a:r>
              <a:rPr i="1" lang="pt-BR" sz="1600"/>
              <a:t>e perdoem as queixas que tiverem uns contra os outros. Perdoem como o Senhor lhes perdoou.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3:14. Acima de tudo, porém,</a:t>
            </a:r>
            <a:r>
              <a:rPr i="1" lang="pt-BR" sz="1600">
                <a:solidFill>
                  <a:srgbClr val="FF0000"/>
                </a:solidFill>
              </a:rPr>
              <a:t> revistam-se do amor, que é o elo perfeito.</a:t>
            </a:r>
            <a:endParaRPr i="1" sz="1600">
              <a:solidFill>
                <a:srgbClr val="FF0000"/>
              </a:solidFill>
            </a:endParaRPr>
          </a:p>
        </p:txBody>
      </p:sp>
      <p:sp>
        <p:nvSpPr>
          <p:cNvPr id="197" name="Shape 197"/>
          <p:cNvSpPr/>
          <p:nvPr/>
        </p:nvSpPr>
        <p:spPr>
          <a:xfrm>
            <a:off x="4894425" y="699475"/>
            <a:ext cx="3797700" cy="741900"/>
          </a:xfrm>
          <a:prstGeom prst="wedgeRoundRectCallout">
            <a:avLst>
              <a:gd fmla="val -48976" name="adj1"/>
              <a:gd fmla="val 149033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Conduta militar despojamento desprezível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Visão geral da carta de colossenses</a:t>
            </a:r>
            <a:endParaRPr/>
          </a:p>
        </p:txBody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SITUAÇÃO EM COLOSSO</a:t>
            </a:r>
            <a:endParaRPr sz="1800"/>
          </a:p>
          <a:p>
            <a:pPr indent="-342900" lvl="1" marL="914400" rtl="0"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Judaizantes</a:t>
            </a:r>
            <a:endParaRPr sz="1800"/>
          </a:p>
          <a:p>
            <a:pPr indent="-342900" lvl="1" marL="914400" rtl="0"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“Gnósticos”</a:t>
            </a:r>
            <a:endParaRPr sz="1800"/>
          </a:p>
          <a:p>
            <a:pPr indent="-342900" lvl="0" marL="4572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ESBOÇO DE COLOSSENSES: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1º O que Cristo fez (Cap 1 e 2)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2º O que os Cristãos devem fazer ( Cap 3 e 4).</a:t>
            </a:r>
            <a:endParaRPr sz="18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Caracterização bíblica do amor</a:t>
            </a:r>
            <a:endParaRPr/>
          </a:p>
        </p:txBody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lang="pt-BR" sz="1800"/>
              <a:t>CONTEXTO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Paulo fala de dons espirituais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12:31. Buscai com zelo os melhores dons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Amor, o dom mais excelente.</a:t>
            </a:r>
            <a:endParaRPr sz="1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AMOR, O DOM MAIS EXCELENTE</a:t>
            </a:r>
            <a:endParaRPr sz="1800"/>
          </a:p>
        </p:txBody>
      </p:sp>
      <p:sp>
        <p:nvSpPr>
          <p:cNvPr id="215" name="Shape 21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13:1. Ainda que e</a:t>
            </a:r>
            <a:r>
              <a:rPr i="1" lang="pt-BR" sz="1600">
                <a:solidFill>
                  <a:srgbClr val="FF0000"/>
                </a:solidFill>
              </a:rPr>
              <a:t>u fale as línguas dos homens e dos anjos,</a:t>
            </a:r>
            <a:r>
              <a:rPr i="1" lang="pt-BR" sz="1600"/>
              <a:t> se não tiver amor, serei como o sino que ressoa ou como o prato que retine.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13:2 Ainda que eu tenha o </a:t>
            </a:r>
            <a:r>
              <a:rPr i="1" lang="pt-BR" sz="1600">
                <a:solidFill>
                  <a:srgbClr val="FF0000"/>
                </a:solidFill>
              </a:rPr>
              <a:t>dom de profecia</a:t>
            </a:r>
            <a:r>
              <a:rPr i="1" lang="pt-BR" sz="1600"/>
              <a:t> e saiba todos os mistérios e todo o conhecimento, e tenha uma fé capaz de mover montanhas, mas não tiver amor, nada serei.</a:t>
            </a:r>
            <a:br>
              <a:rPr i="1" lang="pt-BR" sz="1600"/>
            </a:br>
            <a:r>
              <a:rPr i="1" lang="pt-BR" sz="1600"/>
              <a:t>1 Coríntios 13:2</a:t>
            </a:r>
            <a:endParaRPr i="1" sz="1600"/>
          </a:p>
        </p:txBody>
      </p:sp>
      <p:sp>
        <p:nvSpPr>
          <p:cNvPr id="216" name="Shape 216"/>
          <p:cNvSpPr/>
          <p:nvPr/>
        </p:nvSpPr>
        <p:spPr>
          <a:xfrm>
            <a:off x="3364950" y="4173800"/>
            <a:ext cx="2001000" cy="741900"/>
          </a:xfrm>
          <a:prstGeom prst="wedgeRoundRectCallout">
            <a:avLst>
              <a:gd fmla="val -26386" name="adj1"/>
              <a:gd fmla="val -14261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manifestação de dons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AMOR, O DOM MAIS EXCELENTE</a:t>
            </a:r>
            <a:endParaRPr sz="1800"/>
          </a:p>
        </p:txBody>
      </p:sp>
      <p:sp>
        <p:nvSpPr>
          <p:cNvPr id="222" name="Shape 22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i="1" lang="pt-BR" sz="1600"/>
              <a:t>13:3 Ainda que eu </a:t>
            </a:r>
            <a:r>
              <a:rPr i="1" lang="pt-BR" sz="1600">
                <a:solidFill>
                  <a:srgbClr val="FF0000"/>
                </a:solidFill>
              </a:rPr>
              <a:t>dê aos pobres</a:t>
            </a:r>
            <a:r>
              <a:rPr i="1" lang="pt-BR" sz="1600"/>
              <a:t> tudo o que possuo e</a:t>
            </a:r>
            <a:r>
              <a:rPr i="1" lang="pt-BR" sz="1600">
                <a:solidFill>
                  <a:srgbClr val="FF0000"/>
                </a:solidFill>
              </a:rPr>
              <a:t> entregue o meu corpo</a:t>
            </a:r>
            <a:r>
              <a:rPr i="1" lang="pt-BR" sz="1600"/>
              <a:t> para ser queimado, mas não tiver amor, nada disso me valerá.</a:t>
            </a:r>
            <a:endParaRPr i="1" sz="1600"/>
          </a:p>
        </p:txBody>
      </p:sp>
      <p:sp>
        <p:nvSpPr>
          <p:cNvPr id="223" name="Shape 223"/>
          <p:cNvSpPr/>
          <p:nvPr/>
        </p:nvSpPr>
        <p:spPr>
          <a:xfrm>
            <a:off x="1906000" y="3357750"/>
            <a:ext cx="5945400" cy="741900"/>
          </a:xfrm>
          <a:prstGeom prst="wedgeRoundRectCallout">
            <a:avLst>
              <a:gd fmla="val -28468" name="adj1"/>
              <a:gd fmla="val -11761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amor não é </a:t>
            </a:r>
            <a:r>
              <a:rPr lang="pt-BR"/>
              <a:t>renúncia</a:t>
            </a:r>
            <a:r>
              <a:rPr lang="pt-BR"/>
              <a:t> ou sacrifício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pt-BR"/>
              <a:t>amar é também dizer NÃO, temos que resolver com amor.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AMOR, O DOM MAIS EXCELENTE</a:t>
            </a:r>
            <a:endParaRPr sz="1800"/>
          </a:p>
        </p:txBody>
      </p:sp>
      <p:sp>
        <p:nvSpPr>
          <p:cNvPr id="229" name="Shape 2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13:4. </a:t>
            </a:r>
            <a:r>
              <a:rPr i="1" lang="pt-BR" sz="1600">
                <a:solidFill>
                  <a:srgbClr val="FF0000"/>
                </a:solidFill>
              </a:rPr>
              <a:t>O amor é paciente,</a:t>
            </a:r>
            <a:r>
              <a:rPr i="1" lang="pt-BR" sz="1600"/>
              <a:t> o amor é bondoso. Não inveja, não se vangloria, não se orgulha.</a:t>
            </a:r>
            <a:br>
              <a:rPr i="1" lang="pt-BR" sz="1600"/>
            </a:b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13:5 Não maltrata, não procura seus interesses, </a:t>
            </a:r>
            <a:r>
              <a:rPr i="1" lang="pt-BR" sz="1600">
                <a:solidFill>
                  <a:srgbClr val="FF0000"/>
                </a:solidFill>
              </a:rPr>
              <a:t>não se ira facilmente, não guarda rancor.</a:t>
            </a:r>
            <a:endParaRPr i="1" sz="1600">
              <a:solidFill>
                <a:srgbClr val="FF0000"/>
              </a:solidFill>
            </a:endParaRPr>
          </a:p>
        </p:txBody>
      </p:sp>
      <p:sp>
        <p:nvSpPr>
          <p:cNvPr id="230" name="Shape 230"/>
          <p:cNvSpPr/>
          <p:nvPr/>
        </p:nvSpPr>
        <p:spPr>
          <a:xfrm>
            <a:off x="1065250" y="2826125"/>
            <a:ext cx="3633300" cy="535200"/>
          </a:xfrm>
          <a:prstGeom prst="wedgeRoundRectCallout">
            <a:avLst>
              <a:gd fmla="val -28468" name="adj1"/>
              <a:gd fmla="val -11761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algumas pessoas exigem paciência</a:t>
            </a:r>
            <a:endParaRPr/>
          </a:p>
        </p:txBody>
      </p:sp>
      <p:sp>
        <p:nvSpPr>
          <p:cNvPr id="231" name="Shape 231"/>
          <p:cNvSpPr/>
          <p:nvPr/>
        </p:nvSpPr>
        <p:spPr>
          <a:xfrm>
            <a:off x="5106575" y="4408750"/>
            <a:ext cx="1978200" cy="535200"/>
          </a:xfrm>
          <a:prstGeom prst="wedgeRoundRectCallout">
            <a:avLst>
              <a:gd fmla="val -28468" name="adj1"/>
              <a:gd fmla="val -11761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saber ouvir o NÃO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AMOR, O DOM MAIS EXCELENTE</a:t>
            </a:r>
            <a:endParaRPr sz="1800"/>
          </a:p>
        </p:txBody>
      </p:sp>
      <p:sp>
        <p:nvSpPr>
          <p:cNvPr id="237" name="Shape 23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600"/>
              <a:t>13: 6. O amor não se alegra com a injustiça, mas se alegra com a verdade.</a:t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i="1" sz="1600"/>
          </a:p>
          <a:p>
            <a:pPr indent="0" lvl="0" marL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1600"/>
              <a:t>13:7. Tudo sofre, tudo crê, tudo espera, tudo suporta.</a:t>
            </a:r>
            <a:endParaRPr i="1" sz="1600"/>
          </a:p>
        </p:txBody>
      </p:sp>
      <p:sp>
        <p:nvSpPr>
          <p:cNvPr id="238" name="Shape 238"/>
          <p:cNvSpPr/>
          <p:nvPr/>
        </p:nvSpPr>
        <p:spPr>
          <a:xfrm>
            <a:off x="2227500" y="2881000"/>
            <a:ext cx="3633300" cy="535200"/>
          </a:xfrm>
          <a:prstGeom prst="wedgeRoundRectCallout">
            <a:avLst>
              <a:gd fmla="val -28468" name="adj1"/>
              <a:gd fmla="val -11761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Fui injustiçado ou não merecia?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Shape 24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Exemplos bíblicos de conflitos </a:t>
            </a:r>
            <a:r>
              <a:rPr lang="pt-BR" sz="1400"/>
              <a:t>Poder</a:t>
            </a:r>
            <a:r>
              <a:rPr lang="pt-BR" sz="1400"/>
              <a:t> Lc 22:24-27</a:t>
            </a:r>
            <a:endParaRPr sz="1400"/>
          </a:p>
        </p:txBody>
      </p:sp>
      <p:sp>
        <p:nvSpPr>
          <p:cNvPr id="244" name="Shape 24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/>
              <a:t>Surgiu também uma discussão entre eles, acerca de qual deles era considerado o maior.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500"/>
              <a:t>Jesus lhes disse: "Os reis das nações dominam sobre elas; e os que exercem autoridade sobre elas são chamados benfeitores.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500"/>
              <a:t>Mas, vocês não serão assim. Pelo contrário, o maior entre vocês deverá ser como o mais jovem, e aquele que governa como o que serve.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pt-BR" sz="1500"/>
              <a:t>Pois quem é maior: o que está à mesa, ou o que serve? Não é o que está à mesa? </a:t>
            </a:r>
            <a:r>
              <a:rPr lang="pt-BR" sz="1500">
                <a:solidFill>
                  <a:srgbClr val="FF0000"/>
                </a:solidFill>
              </a:rPr>
              <a:t>Mas eu estou entre vocês como quem serve.</a:t>
            </a:r>
            <a:endParaRPr sz="1500">
              <a:solidFill>
                <a:srgbClr val="FF0000"/>
              </a:solidFill>
            </a:endParaRPr>
          </a:p>
        </p:txBody>
      </p:sp>
      <p:sp>
        <p:nvSpPr>
          <p:cNvPr id="245" name="Shape 245"/>
          <p:cNvSpPr/>
          <p:nvPr/>
        </p:nvSpPr>
        <p:spPr>
          <a:xfrm>
            <a:off x="4920925" y="4401625"/>
            <a:ext cx="1557900" cy="420300"/>
          </a:xfrm>
          <a:prstGeom prst="wedgeRoundRectCallout">
            <a:avLst>
              <a:gd fmla="val -39712" name="adj1"/>
              <a:gd fmla="val -85302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DAR EXEMPLO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Exemplos bíblicos de conflitos </a:t>
            </a:r>
            <a:r>
              <a:rPr lang="pt-BR" sz="1400"/>
              <a:t>Idéias erradas</a:t>
            </a:r>
            <a:r>
              <a:rPr lang="pt-BR" sz="1400"/>
              <a:t> Mt 16:22-23</a:t>
            </a:r>
            <a:endParaRPr sz="1400"/>
          </a:p>
        </p:txBody>
      </p:sp>
      <p:sp>
        <p:nvSpPr>
          <p:cNvPr id="251" name="Shape 25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/>
              <a:t>Então Pedro, chamando-o à parte, começou a repreendê-lo, dizendo: "Nunca, Senhor! Isso nunca te acontecerá! "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pt-BR" sz="1500"/>
              <a:t>Jesus virou-se e disse a Pedro: "</a:t>
            </a:r>
            <a:r>
              <a:rPr lang="pt-BR" sz="1500">
                <a:solidFill>
                  <a:srgbClr val="FF0000"/>
                </a:solidFill>
              </a:rPr>
              <a:t>Para trás de mim, Satanás!</a:t>
            </a:r>
            <a:r>
              <a:rPr lang="pt-BR" sz="1500"/>
              <a:t> Você é uma pedra de tropeço para mim, e não pensa nas coisas de Deus, mas nas dos homens".</a:t>
            </a:r>
            <a:endParaRPr sz="1500"/>
          </a:p>
        </p:txBody>
      </p:sp>
      <p:sp>
        <p:nvSpPr>
          <p:cNvPr id="252" name="Shape 252"/>
          <p:cNvSpPr/>
          <p:nvPr/>
        </p:nvSpPr>
        <p:spPr>
          <a:xfrm>
            <a:off x="4920925" y="3771050"/>
            <a:ext cx="1557900" cy="420300"/>
          </a:xfrm>
          <a:prstGeom prst="wedgeRoundRectCallout">
            <a:avLst>
              <a:gd fmla="val -39712" name="adj1"/>
              <a:gd fmla="val -85302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DAR NOMES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Exemplos bíblicos de conflitos </a:t>
            </a:r>
            <a:r>
              <a:rPr lang="pt-BR" sz="1400"/>
              <a:t>Matar Jesus</a:t>
            </a:r>
            <a:r>
              <a:rPr lang="pt-BR" sz="1400"/>
              <a:t> Jo 11:53-54</a:t>
            </a:r>
            <a:endParaRPr sz="1400"/>
          </a:p>
        </p:txBody>
      </p:sp>
      <p:sp>
        <p:nvSpPr>
          <p:cNvPr id="258" name="Shape 25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/>
              <a:t>E daquele dia em diante, resolveram tirar-lhe a vida.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pt-BR" sz="1500">
                <a:solidFill>
                  <a:srgbClr val="FF0000"/>
                </a:solidFill>
              </a:rPr>
              <a:t>Por essa razão, Jesus não andava mais publicamente entre os judeus. </a:t>
            </a:r>
            <a:r>
              <a:rPr lang="pt-BR" sz="1500"/>
              <a:t>Ao invés disso, retirou-se para uma região próxima do deserto, para um povoado chamado Efraim, onde ficou com os seus discípulos.</a:t>
            </a:r>
            <a:endParaRPr sz="1500"/>
          </a:p>
        </p:txBody>
      </p:sp>
      <p:sp>
        <p:nvSpPr>
          <p:cNvPr id="259" name="Shape 259"/>
          <p:cNvSpPr/>
          <p:nvPr/>
        </p:nvSpPr>
        <p:spPr>
          <a:xfrm>
            <a:off x="4920925" y="3771050"/>
            <a:ext cx="2101800" cy="535200"/>
          </a:xfrm>
          <a:prstGeom prst="wedgeRoundRectCallout">
            <a:avLst>
              <a:gd fmla="val -39712" name="adj1"/>
              <a:gd fmla="val -85302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MELHOR EVITAR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Shape 26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Exemplos bíblicos de conflitos </a:t>
            </a:r>
            <a:r>
              <a:rPr lang="pt-BR" sz="1400"/>
              <a:t>Geral </a:t>
            </a:r>
            <a:r>
              <a:rPr lang="pt-BR" sz="1400"/>
              <a:t> Mt 18:15-17</a:t>
            </a:r>
            <a:endParaRPr sz="1400"/>
          </a:p>
        </p:txBody>
      </p:sp>
      <p:sp>
        <p:nvSpPr>
          <p:cNvPr id="265" name="Shape 26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/>
              <a:t>"Se o seu irmão pecar contra você, vá e, a sós com ele, mostre-lhe o erro. Se ele o ouvir, você ganhou seu irmão.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pt-BR" sz="1500"/>
              <a:t>Mas se ele não o ouvir, leve consigo mais um ou dois outros, de modo que ‘qualquer acusação seja confirmada pelo depoimento de duas ou três testemunhas’.</a:t>
            </a:r>
            <a:endParaRPr sz="1500"/>
          </a:p>
          <a:p>
            <a:pPr indent="0" lvl="0" marL="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pt-BR" sz="1500"/>
              <a:t>Se ele se recusar a ouvi-los, conte à igreja; e se ele se recusar a ouvir também a igreja, </a:t>
            </a:r>
            <a:r>
              <a:rPr lang="pt-BR" sz="1500">
                <a:solidFill>
                  <a:srgbClr val="FF0000"/>
                </a:solidFill>
              </a:rPr>
              <a:t>trate-o como pagão ou publicano.</a:t>
            </a:r>
            <a:br>
              <a:rPr lang="pt-BR" sz="1500"/>
            </a:br>
            <a:r>
              <a:rPr lang="pt-BR" sz="1500"/>
              <a:t>Mateus 18:15-17</a:t>
            </a:r>
            <a:endParaRPr sz="1500"/>
          </a:p>
        </p:txBody>
      </p:sp>
      <p:sp>
        <p:nvSpPr>
          <p:cNvPr id="266" name="Shape 266"/>
          <p:cNvSpPr/>
          <p:nvPr/>
        </p:nvSpPr>
        <p:spPr>
          <a:xfrm>
            <a:off x="5514400" y="4339975"/>
            <a:ext cx="2101800" cy="535200"/>
          </a:xfrm>
          <a:prstGeom prst="wedgeRoundRectCallout">
            <a:avLst>
              <a:gd fmla="val -39712" name="adj1"/>
              <a:gd fmla="val -85302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MELHOR EVITAR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